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71"/>
  </p:notesMasterIdLst>
  <p:sldIdLst>
    <p:sldId id="380" r:id="rId3"/>
    <p:sldId id="294" r:id="rId4"/>
    <p:sldId id="453" r:id="rId5"/>
    <p:sldId id="429" r:id="rId6"/>
    <p:sldId id="454" r:id="rId7"/>
    <p:sldId id="433" r:id="rId8"/>
    <p:sldId id="473" r:id="rId9"/>
    <p:sldId id="455" r:id="rId10"/>
    <p:sldId id="381" r:id="rId11"/>
    <p:sldId id="316" r:id="rId12"/>
    <p:sldId id="318" r:id="rId13"/>
    <p:sldId id="379" r:id="rId14"/>
    <p:sldId id="384" r:id="rId15"/>
    <p:sldId id="386" r:id="rId16"/>
    <p:sldId id="409" r:id="rId17"/>
    <p:sldId id="411" r:id="rId18"/>
    <p:sldId id="398" r:id="rId19"/>
    <p:sldId id="333" r:id="rId20"/>
    <p:sldId id="385" r:id="rId21"/>
    <p:sldId id="432" r:id="rId22"/>
    <p:sldId id="405" r:id="rId23"/>
    <p:sldId id="456" r:id="rId24"/>
    <p:sldId id="457" r:id="rId25"/>
    <p:sldId id="477" r:id="rId26"/>
    <p:sldId id="458" r:id="rId27"/>
    <p:sldId id="459" r:id="rId28"/>
    <p:sldId id="460" r:id="rId29"/>
    <p:sldId id="339" r:id="rId30"/>
    <p:sldId id="474" r:id="rId31"/>
    <p:sldId id="475" r:id="rId32"/>
    <p:sldId id="476" r:id="rId33"/>
    <p:sldId id="325" r:id="rId34"/>
    <p:sldId id="326" r:id="rId35"/>
    <p:sldId id="327" r:id="rId36"/>
    <p:sldId id="461" r:id="rId37"/>
    <p:sldId id="336" r:id="rId38"/>
    <p:sldId id="349" r:id="rId39"/>
    <p:sldId id="462" r:id="rId40"/>
    <p:sldId id="363" r:id="rId41"/>
    <p:sldId id="358" r:id="rId42"/>
    <p:sldId id="361" r:id="rId43"/>
    <p:sldId id="362" r:id="rId44"/>
    <p:sldId id="366" r:id="rId45"/>
    <p:sldId id="368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467" r:id="rId54"/>
    <p:sldId id="449" r:id="rId55"/>
    <p:sldId id="468" r:id="rId56"/>
    <p:sldId id="469" r:id="rId57"/>
    <p:sldId id="470" r:id="rId58"/>
    <p:sldId id="471" r:id="rId59"/>
    <p:sldId id="472" r:id="rId60"/>
    <p:sldId id="437" r:id="rId61"/>
    <p:sldId id="434" r:id="rId62"/>
    <p:sldId id="435" r:id="rId63"/>
    <p:sldId id="436" r:id="rId64"/>
    <p:sldId id="439" r:id="rId65"/>
    <p:sldId id="446" r:id="rId66"/>
    <p:sldId id="447" r:id="rId67"/>
    <p:sldId id="355" r:id="rId68"/>
    <p:sldId id="356" r:id="rId69"/>
    <p:sldId id="430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irsovAP" initials="F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82" autoAdjust="0"/>
    <p:restoredTop sz="94660"/>
  </p:normalViewPr>
  <p:slideViewPr>
    <p:cSldViewPr>
      <p:cViewPr varScale="1">
        <p:scale>
          <a:sx n="98" d="100"/>
          <a:sy n="98" d="100"/>
        </p:scale>
        <p:origin x="105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84378E-E055-40EE-BFB9-B86EE8FDDF46}" type="datetimeFigureOut">
              <a:rPr lang="en-US" smtClean="0"/>
              <a:t>5/19/2021</a:t>
            </a:fld>
            <a:endParaRPr lang="en-US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88EE-01F1-43AA-A873-A0818DE63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1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52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56B5-0D3B-4F9D-888A-CD770EF070AE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526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024-660C-4E78-966A-BA6CADC98653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624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1024-660C-4E78-966A-BA6CADC98653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59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34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10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190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76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B8C6-6A31-4770-9EC2-AC3FF6ABE27F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44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4B8C6-6A31-4770-9EC2-AC3FF6ABE27F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818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72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21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9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056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5297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0292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s o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4911" y="0"/>
            <a:ext cx="7154704" cy="343457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042207" y="3434576"/>
            <a:ext cx="7154704" cy="343457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36735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748220" y="373514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8223844" y="373514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72594" y="373514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748220" y="221495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8223844" y="221495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1272594" y="2214951"/>
            <a:ext cx="2713321" cy="1179761"/>
          </a:xfrm>
          <a:effectLst/>
        </p:spPr>
        <p:txBody>
          <a:bodyPr>
            <a:normAutofit/>
          </a:bodyPr>
          <a:lstStyle>
            <a:lvl1pPr marL="0" indent="0">
              <a:buNone/>
              <a:defRPr sz="863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oppins Light" charset="0"/>
                <a:ea typeface="Poppins Light" charset="0"/>
                <a:cs typeface="Poppi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939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5"/>
          </p:nvPr>
        </p:nvSpPr>
        <p:spPr>
          <a:xfrm>
            <a:off x="-67948" y="68293"/>
            <a:ext cx="5901163" cy="6489199"/>
          </a:xfrm>
          <a:custGeom>
            <a:avLst/>
            <a:gdLst>
              <a:gd name="connsiteX0" fmla="*/ 8017128 w 11799252"/>
              <a:gd name="connsiteY0" fmla="*/ 12822098 h 12978397"/>
              <a:gd name="connsiteX1" fmla="*/ 8037500 w 11799252"/>
              <a:gd name="connsiteY1" fmla="*/ 12826446 h 12978397"/>
              <a:gd name="connsiteX2" fmla="*/ 8005557 w 11799252"/>
              <a:gd name="connsiteY2" fmla="*/ 12828371 h 12978397"/>
              <a:gd name="connsiteX3" fmla="*/ 8017128 w 11799252"/>
              <a:gd name="connsiteY3" fmla="*/ 12822098 h 12978397"/>
              <a:gd name="connsiteX4" fmla="*/ 8049072 w 11799252"/>
              <a:gd name="connsiteY4" fmla="*/ 12820174 h 12978397"/>
              <a:gd name="connsiteX5" fmla="*/ 8069444 w 11799252"/>
              <a:gd name="connsiteY5" fmla="*/ 12824522 h 12978397"/>
              <a:gd name="connsiteX6" fmla="*/ 8037500 w 11799252"/>
              <a:gd name="connsiteY6" fmla="*/ 12826446 h 12978397"/>
              <a:gd name="connsiteX7" fmla="*/ 8049072 w 11799252"/>
              <a:gd name="connsiteY7" fmla="*/ 12820174 h 12978397"/>
              <a:gd name="connsiteX8" fmla="*/ 8079272 w 11799252"/>
              <a:gd name="connsiteY8" fmla="*/ 12811790 h 12978397"/>
              <a:gd name="connsiteX9" fmla="*/ 8069444 w 11799252"/>
              <a:gd name="connsiteY9" fmla="*/ 12824522 h 12978397"/>
              <a:gd name="connsiteX10" fmla="*/ 8073488 w 11799252"/>
              <a:gd name="connsiteY10" fmla="*/ 12819283 h 12978397"/>
              <a:gd name="connsiteX11" fmla="*/ 8081575 w 11799252"/>
              <a:gd name="connsiteY11" fmla="*/ 12808806 h 12978397"/>
              <a:gd name="connsiteX12" fmla="*/ 8080227 w 11799252"/>
              <a:gd name="connsiteY12" fmla="*/ 12810552 h 12978397"/>
              <a:gd name="connsiteX13" fmla="*/ 8079272 w 11799252"/>
              <a:gd name="connsiteY13" fmla="*/ 12811790 h 12978397"/>
              <a:gd name="connsiteX14" fmla="*/ 6955300 w 11799252"/>
              <a:gd name="connsiteY14" fmla="*/ 12456946 h 12978397"/>
              <a:gd name="connsiteX15" fmla="*/ 6987234 w 11799252"/>
              <a:gd name="connsiteY15" fmla="*/ 12465128 h 12978397"/>
              <a:gd name="connsiteX16" fmla="*/ 7019648 w 11799252"/>
              <a:gd name="connsiteY16" fmla="*/ 12461524 h 12978397"/>
              <a:gd name="connsiteX17" fmla="*/ 6987234 w 11799252"/>
              <a:gd name="connsiteY17" fmla="*/ 12465128 h 12978397"/>
              <a:gd name="connsiteX18" fmla="*/ 6955300 w 11799252"/>
              <a:gd name="connsiteY18" fmla="*/ 12456946 h 12978397"/>
              <a:gd name="connsiteX19" fmla="*/ 5595703 w 11799252"/>
              <a:gd name="connsiteY19" fmla="*/ 12429512 h 12978397"/>
              <a:gd name="connsiteX20" fmla="*/ 5600654 w 11799252"/>
              <a:gd name="connsiteY20" fmla="*/ 12435487 h 12978397"/>
              <a:gd name="connsiteX21" fmla="*/ 5595703 w 11799252"/>
              <a:gd name="connsiteY21" fmla="*/ 12429512 h 12978397"/>
              <a:gd name="connsiteX22" fmla="*/ 5623978 w 11799252"/>
              <a:gd name="connsiteY22" fmla="*/ 12425796 h 12978397"/>
              <a:gd name="connsiteX23" fmla="*/ 5647157 w 11799252"/>
              <a:gd name="connsiteY23" fmla="*/ 12437642 h 12978397"/>
              <a:gd name="connsiteX24" fmla="*/ 5623978 w 11799252"/>
              <a:gd name="connsiteY24" fmla="*/ 12425796 h 12978397"/>
              <a:gd name="connsiteX25" fmla="*/ 5370526 w 11799252"/>
              <a:gd name="connsiteY25" fmla="*/ 12424219 h 12978397"/>
              <a:gd name="connsiteX26" fmla="*/ 5438437 w 11799252"/>
              <a:gd name="connsiteY26" fmla="*/ 12435346 h 12978397"/>
              <a:gd name="connsiteX27" fmla="*/ 5519781 w 11799252"/>
              <a:gd name="connsiteY27" fmla="*/ 12434576 h 12978397"/>
              <a:gd name="connsiteX28" fmla="*/ 5438437 w 11799252"/>
              <a:gd name="connsiteY28" fmla="*/ 12435346 h 12978397"/>
              <a:gd name="connsiteX29" fmla="*/ 5370526 w 11799252"/>
              <a:gd name="connsiteY29" fmla="*/ 12424219 h 12978397"/>
              <a:gd name="connsiteX30" fmla="*/ 5763167 w 11799252"/>
              <a:gd name="connsiteY30" fmla="*/ 12423573 h 12978397"/>
              <a:gd name="connsiteX31" fmla="*/ 5780256 w 11799252"/>
              <a:gd name="connsiteY31" fmla="*/ 12429624 h 12978397"/>
              <a:gd name="connsiteX32" fmla="*/ 5812200 w 11799252"/>
              <a:gd name="connsiteY32" fmla="*/ 12427700 h 12978397"/>
              <a:gd name="connsiteX33" fmla="*/ 5780256 w 11799252"/>
              <a:gd name="connsiteY33" fmla="*/ 12429624 h 12978397"/>
              <a:gd name="connsiteX34" fmla="*/ 5763167 w 11799252"/>
              <a:gd name="connsiteY34" fmla="*/ 12423573 h 12978397"/>
              <a:gd name="connsiteX35" fmla="*/ 5918072 w 11799252"/>
              <a:gd name="connsiteY35" fmla="*/ 12418341 h 12978397"/>
              <a:gd name="connsiteX36" fmla="*/ 5922220 w 11799252"/>
              <a:gd name="connsiteY36" fmla="*/ 12420283 h 12978397"/>
              <a:gd name="connsiteX37" fmla="*/ 5934339 w 11799252"/>
              <a:gd name="connsiteY37" fmla="*/ 12425957 h 12978397"/>
              <a:gd name="connsiteX38" fmla="*/ 5942473 w 11799252"/>
              <a:gd name="connsiteY38" fmla="*/ 12429765 h 12978397"/>
              <a:gd name="connsiteX39" fmla="*/ 5925867 w 11799252"/>
              <a:gd name="connsiteY39" fmla="*/ 12421990 h 12978397"/>
              <a:gd name="connsiteX40" fmla="*/ 5922220 w 11799252"/>
              <a:gd name="connsiteY40" fmla="*/ 12420283 h 12978397"/>
              <a:gd name="connsiteX41" fmla="*/ 5920783 w 11799252"/>
              <a:gd name="connsiteY41" fmla="*/ 12419610 h 12978397"/>
              <a:gd name="connsiteX42" fmla="*/ 5918072 w 11799252"/>
              <a:gd name="connsiteY42" fmla="*/ 12418341 h 12978397"/>
              <a:gd name="connsiteX43" fmla="*/ 6323859 w 11799252"/>
              <a:gd name="connsiteY43" fmla="*/ 12406584 h 12978397"/>
              <a:gd name="connsiteX44" fmla="*/ 6301676 w 11799252"/>
              <a:gd name="connsiteY44" fmla="*/ 12418039 h 12978397"/>
              <a:gd name="connsiteX45" fmla="*/ 6269732 w 11799252"/>
              <a:gd name="connsiteY45" fmla="*/ 12419963 h 12978397"/>
              <a:gd name="connsiteX46" fmla="*/ 6220332 w 11799252"/>
              <a:gd name="connsiteY46" fmla="*/ 12418809 h 12978397"/>
              <a:gd name="connsiteX47" fmla="*/ 6188388 w 11799252"/>
              <a:gd name="connsiteY47" fmla="*/ 12420733 h 12978397"/>
              <a:gd name="connsiteX48" fmla="*/ 6188388 w 11799252"/>
              <a:gd name="connsiteY48" fmla="*/ 12420733 h 12978397"/>
              <a:gd name="connsiteX49" fmla="*/ 6220332 w 11799252"/>
              <a:gd name="connsiteY49" fmla="*/ 12418809 h 12978397"/>
              <a:gd name="connsiteX50" fmla="*/ 6269732 w 11799252"/>
              <a:gd name="connsiteY50" fmla="*/ 12419963 h 12978397"/>
              <a:gd name="connsiteX51" fmla="*/ 6301676 w 11799252"/>
              <a:gd name="connsiteY51" fmla="*/ 12418039 h 12978397"/>
              <a:gd name="connsiteX52" fmla="*/ 6350606 w 11799252"/>
              <a:gd name="connsiteY52" fmla="*/ 12420874 h 12978397"/>
              <a:gd name="connsiteX53" fmla="*/ 6323859 w 11799252"/>
              <a:gd name="connsiteY53" fmla="*/ 12406584 h 12978397"/>
              <a:gd name="connsiteX54" fmla="*/ 6753063 w 11799252"/>
              <a:gd name="connsiteY54" fmla="*/ 12388163 h 12978397"/>
              <a:gd name="connsiteX55" fmla="*/ 6581962 w 11799252"/>
              <a:gd name="connsiteY55" fmla="*/ 12407763 h 12978397"/>
              <a:gd name="connsiteX56" fmla="*/ 6547592 w 11799252"/>
              <a:gd name="connsiteY56" fmla="*/ 12409008 h 12978397"/>
              <a:gd name="connsiteX57" fmla="*/ 6501089 w 11799252"/>
              <a:gd name="connsiteY57" fmla="*/ 12406853 h 12978397"/>
              <a:gd name="connsiteX58" fmla="*/ 6466719 w 11799252"/>
              <a:gd name="connsiteY58" fmla="*/ 12408097 h 12978397"/>
              <a:gd name="connsiteX59" fmla="*/ 6434775 w 11799252"/>
              <a:gd name="connsiteY59" fmla="*/ 12410021 h 12978397"/>
              <a:gd name="connsiteX60" fmla="*/ 6434775 w 11799252"/>
              <a:gd name="connsiteY60" fmla="*/ 12410021 h 12978397"/>
              <a:gd name="connsiteX61" fmla="*/ 6466719 w 11799252"/>
              <a:gd name="connsiteY61" fmla="*/ 12408097 h 12978397"/>
              <a:gd name="connsiteX62" fmla="*/ 6501089 w 11799252"/>
              <a:gd name="connsiteY62" fmla="*/ 12406853 h 12978397"/>
              <a:gd name="connsiteX63" fmla="*/ 6547592 w 11799252"/>
              <a:gd name="connsiteY63" fmla="*/ 12409008 h 12978397"/>
              <a:gd name="connsiteX64" fmla="*/ 6581962 w 11799252"/>
              <a:gd name="connsiteY64" fmla="*/ 12407763 h 12978397"/>
              <a:gd name="connsiteX65" fmla="*/ 6828348 w 11799252"/>
              <a:gd name="connsiteY65" fmla="*/ 12397051 h 12978397"/>
              <a:gd name="connsiteX66" fmla="*/ 6753063 w 11799252"/>
              <a:gd name="connsiteY66" fmla="*/ 12388163 h 12978397"/>
              <a:gd name="connsiteX67" fmla="*/ 6907469 w 11799252"/>
              <a:gd name="connsiteY67" fmla="*/ 12383199 h 12978397"/>
              <a:gd name="connsiteX68" fmla="*/ 6894662 w 11799252"/>
              <a:gd name="connsiteY68" fmla="*/ 12393883 h 12978397"/>
              <a:gd name="connsiteX69" fmla="*/ 6894662 w 11799252"/>
              <a:gd name="connsiteY69" fmla="*/ 12393883 h 12978397"/>
              <a:gd name="connsiteX70" fmla="*/ 6926606 w 11799252"/>
              <a:gd name="connsiteY70" fmla="*/ 12391959 h 12978397"/>
              <a:gd name="connsiteX71" fmla="*/ 6907469 w 11799252"/>
              <a:gd name="connsiteY71" fmla="*/ 12383199 h 12978397"/>
              <a:gd name="connsiteX72" fmla="*/ 7245695 w 11799252"/>
              <a:gd name="connsiteY72" fmla="*/ 12362283 h 12978397"/>
              <a:gd name="connsiteX73" fmla="*/ 7224747 w 11799252"/>
              <a:gd name="connsiteY73" fmla="*/ 12373999 h 12978397"/>
              <a:gd name="connsiteX74" fmla="*/ 7190376 w 11799252"/>
              <a:gd name="connsiteY74" fmla="*/ 12375243 h 12978397"/>
              <a:gd name="connsiteX75" fmla="*/ 7158433 w 11799252"/>
              <a:gd name="connsiteY75" fmla="*/ 12377168 h 12978397"/>
              <a:gd name="connsiteX76" fmla="*/ 7124062 w 11799252"/>
              <a:gd name="connsiteY76" fmla="*/ 12378412 h 12978397"/>
              <a:gd name="connsiteX77" fmla="*/ 7124062 w 11799252"/>
              <a:gd name="connsiteY77" fmla="*/ 12378412 h 12978397"/>
              <a:gd name="connsiteX78" fmla="*/ 7158433 w 11799252"/>
              <a:gd name="connsiteY78" fmla="*/ 12377168 h 12978397"/>
              <a:gd name="connsiteX79" fmla="*/ 7190376 w 11799252"/>
              <a:gd name="connsiteY79" fmla="*/ 12375243 h 12978397"/>
              <a:gd name="connsiteX80" fmla="*/ 7224747 w 11799252"/>
              <a:gd name="connsiteY80" fmla="*/ 12373999 h 12978397"/>
              <a:gd name="connsiteX81" fmla="*/ 7245695 w 11799252"/>
              <a:gd name="connsiteY81" fmla="*/ 12362283 h 12978397"/>
              <a:gd name="connsiteX82" fmla="*/ 7741507 w 11799252"/>
              <a:gd name="connsiteY82" fmla="*/ 12338765 h 12978397"/>
              <a:gd name="connsiteX83" fmla="*/ 7734433 w 11799252"/>
              <a:gd name="connsiteY83" fmla="*/ 12348252 h 12978397"/>
              <a:gd name="connsiteX84" fmla="*/ 7700063 w 11799252"/>
              <a:gd name="connsiteY84" fmla="*/ 12349497 h 12978397"/>
              <a:gd name="connsiteX85" fmla="*/ 7454147 w 11799252"/>
              <a:gd name="connsiteY85" fmla="*/ 12358528 h 12978397"/>
              <a:gd name="connsiteX86" fmla="*/ 7454147 w 11799252"/>
              <a:gd name="connsiteY86" fmla="*/ 12358528 h 12978397"/>
              <a:gd name="connsiteX87" fmla="*/ 7700063 w 11799252"/>
              <a:gd name="connsiteY87" fmla="*/ 12349497 h 12978397"/>
              <a:gd name="connsiteX88" fmla="*/ 7734433 w 11799252"/>
              <a:gd name="connsiteY88" fmla="*/ 12348252 h 12978397"/>
              <a:gd name="connsiteX89" fmla="*/ 7741507 w 11799252"/>
              <a:gd name="connsiteY89" fmla="*/ 12338765 h 12978397"/>
              <a:gd name="connsiteX90" fmla="*/ 7784232 w 11799252"/>
              <a:gd name="connsiteY90" fmla="*/ 12338644 h 12978397"/>
              <a:gd name="connsiteX91" fmla="*/ 7784232 w 11799252"/>
              <a:gd name="connsiteY91" fmla="*/ 12338644 h 12978397"/>
              <a:gd name="connsiteX92" fmla="*/ 8966419 w 11799252"/>
              <a:gd name="connsiteY92" fmla="*/ 12301505 h 12978397"/>
              <a:gd name="connsiteX93" fmla="*/ 8979511 w 11799252"/>
              <a:gd name="connsiteY93" fmla="*/ 12303814 h 12978397"/>
              <a:gd name="connsiteX94" fmla="*/ 8962127 w 11799252"/>
              <a:gd name="connsiteY94" fmla="*/ 12309817 h 12978397"/>
              <a:gd name="connsiteX95" fmla="*/ 8966419 w 11799252"/>
              <a:gd name="connsiteY95" fmla="*/ 12301505 h 12978397"/>
              <a:gd name="connsiteX96" fmla="*/ 8992318 w 11799252"/>
              <a:gd name="connsiteY96" fmla="*/ 12293130 h 12978397"/>
              <a:gd name="connsiteX97" fmla="*/ 9011455 w 11799252"/>
              <a:gd name="connsiteY97" fmla="*/ 12301889 h 12978397"/>
              <a:gd name="connsiteX98" fmla="*/ 8979511 w 11799252"/>
              <a:gd name="connsiteY98" fmla="*/ 12303814 h 12978397"/>
              <a:gd name="connsiteX99" fmla="*/ 8992318 w 11799252"/>
              <a:gd name="connsiteY99" fmla="*/ 12293130 h 12978397"/>
              <a:gd name="connsiteX100" fmla="*/ 9023057 w 11799252"/>
              <a:gd name="connsiteY100" fmla="*/ 12288064 h 12978397"/>
              <a:gd name="connsiteX101" fmla="*/ 9031737 w 11799252"/>
              <a:gd name="connsiteY101" fmla="*/ 12294885 h 12978397"/>
              <a:gd name="connsiteX102" fmla="*/ 9011455 w 11799252"/>
              <a:gd name="connsiteY102" fmla="*/ 12301889 h 12978397"/>
              <a:gd name="connsiteX103" fmla="*/ 9023057 w 11799252"/>
              <a:gd name="connsiteY103" fmla="*/ 12288064 h 12978397"/>
              <a:gd name="connsiteX104" fmla="*/ 9051946 w 11799252"/>
              <a:gd name="connsiteY104" fmla="*/ 12278799 h 12978397"/>
              <a:gd name="connsiteX105" fmla="*/ 9031737 w 11799252"/>
              <a:gd name="connsiteY105" fmla="*/ 12294885 h 12978397"/>
              <a:gd name="connsiteX106" fmla="*/ 9051946 w 11799252"/>
              <a:gd name="connsiteY106" fmla="*/ 12278799 h 12978397"/>
              <a:gd name="connsiteX107" fmla="*/ 9035032 w 11799252"/>
              <a:gd name="connsiteY107" fmla="*/ 12161694 h 12978397"/>
              <a:gd name="connsiteX108" fmla="*/ 8967479 w 11799252"/>
              <a:gd name="connsiteY108" fmla="*/ 12179522 h 12978397"/>
              <a:gd name="connsiteX109" fmla="*/ 8949386 w 11799252"/>
              <a:gd name="connsiteY109" fmla="*/ 12181503 h 12978397"/>
              <a:gd name="connsiteX110" fmla="*/ 9035032 w 11799252"/>
              <a:gd name="connsiteY110" fmla="*/ 12161694 h 12978397"/>
              <a:gd name="connsiteX111" fmla="*/ 9133290 w 11799252"/>
              <a:gd name="connsiteY111" fmla="*/ 12156601 h 12978397"/>
              <a:gd name="connsiteX112" fmla="*/ 9127035 w 11799252"/>
              <a:gd name="connsiteY112" fmla="*/ 12157525 h 12978397"/>
              <a:gd name="connsiteX113" fmla="*/ 9097610 w 11799252"/>
              <a:gd name="connsiteY113" fmla="*/ 12159745 h 12978397"/>
              <a:gd name="connsiteX114" fmla="*/ 9035032 w 11799252"/>
              <a:gd name="connsiteY114" fmla="*/ 12161694 h 12978397"/>
              <a:gd name="connsiteX115" fmla="*/ 9133290 w 11799252"/>
              <a:gd name="connsiteY115" fmla="*/ 12156601 h 12978397"/>
              <a:gd name="connsiteX116" fmla="*/ 10638334 w 11799252"/>
              <a:gd name="connsiteY116" fmla="*/ 11072213 h 12978397"/>
              <a:gd name="connsiteX117" fmla="*/ 10638334 w 11799252"/>
              <a:gd name="connsiteY117" fmla="*/ 11072213 h 12978397"/>
              <a:gd name="connsiteX118" fmla="*/ 11334394 w 11799252"/>
              <a:gd name="connsiteY118" fmla="*/ 10614784 h 12978397"/>
              <a:gd name="connsiteX119" fmla="*/ 11336013 w 11799252"/>
              <a:gd name="connsiteY119" fmla="*/ 10614954 h 12978397"/>
              <a:gd name="connsiteX120" fmla="*/ 11335800 w 11799252"/>
              <a:gd name="connsiteY120" fmla="*/ 10615082 h 12978397"/>
              <a:gd name="connsiteX121" fmla="*/ 11187153 w 11799252"/>
              <a:gd name="connsiteY121" fmla="*/ 10455670 h 12978397"/>
              <a:gd name="connsiteX122" fmla="*/ 11177899 w 11799252"/>
              <a:gd name="connsiteY122" fmla="*/ 10482132 h 12978397"/>
              <a:gd name="connsiteX123" fmla="*/ 11215963 w 11799252"/>
              <a:gd name="connsiteY123" fmla="*/ 10458362 h 12978397"/>
              <a:gd name="connsiteX124" fmla="*/ 11187153 w 11799252"/>
              <a:gd name="connsiteY124" fmla="*/ 10455670 h 12978397"/>
              <a:gd name="connsiteX125" fmla="*/ 11752558 w 11799252"/>
              <a:gd name="connsiteY125" fmla="*/ 10103056 h 12978397"/>
              <a:gd name="connsiteX126" fmla="*/ 11752558 w 11799252"/>
              <a:gd name="connsiteY126" fmla="*/ 10103056 h 12978397"/>
              <a:gd name="connsiteX127" fmla="*/ 11753765 w 11799252"/>
              <a:gd name="connsiteY127" fmla="*/ 10075105 h 12978397"/>
              <a:gd name="connsiteX128" fmla="*/ 11752558 w 11799252"/>
              <a:gd name="connsiteY128" fmla="*/ 10103056 h 12978397"/>
              <a:gd name="connsiteX129" fmla="*/ 11753765 w 11799252"/>
              <a:gd name="connsiteY129" fmla="*/ 10075105 h 12978397"/>
              <a:gd name="connsiteX130" fmla="*/ 11743981 w 11799252"/>
              <a:gd name="connsiteY130" fmla="*/ 10001621 h 12978397"/>
              <a:gd name="connsiteX131" fmla="*/ 11759266 w 11799252"/>
              <a:gd name="connsiteY131" fmla="*/ 10010208 h 12978397"/>
              <a:gd name="connsiteX132" fmla="*/ 11747011 w 11799252"/>
              <a:gd name="connsiteY132" fmla="*/ 10003324 h 12978397"/>
              <a:gd name="connsiteX133" fmla="*/ 11735246 w 11799252"/>
              <a:gd name="connsiteY133" fmla="*/ 9996714 h 12978397"/>
              <a:gd name="connsiteX134" fmla="*/ 11738677 w 11799252"/>
              <a:gd name="connsiteY134" fmla="*/ 9998642 h 12978397"/>
              <a:gd name="connsiteX135" fmla="*/ 11743981 w 11799252"/>
              <a:gd name="connsiteY135" fmla="*/ 10001621 h 12978397"/>
              <a:gd name="connsiteX136" fmla="*/ 11768420 w 11799252"/>
              <a:gd name="connsiteY136" fmla="*/ 9299190 h 12978397"/>
              <a:gd name="connsiteX137" fmla="*/ 11768420 w 11799252"/>
              <a:gd name="connsiteY137" fmla="*/ 9299190 h 12978397"/>
              <a:gd name="connsiteX138" fmla="*/ 11241444 w 11799252"/>
              <a:gd name="connsiteY138" fmla="*/ 8106031 h 12978397"/>
              <a:gd name="connsiteX139" fmla="*/ 11246558 w 11799252"/>
              <a:gd name="connsiteY139" fmla="*/ 8121122 h 12978397"/>
              <a:gd name="connsiteX140" fmla="*/ 11250184 w 11799252"/>
              <a:gd name="connsiteY140" fmla="*/ 8131823 h 12978397"/>
              <a:gd name="connsiteX141" fmla="*/ 11242781 w 11799252"/>
              <a:gd name="connsiteY141" fmla="*/ 8109975 h 12978397"/>
              <a:gd name="connsiteX142" fmla="*/ 11238852 w 11799252"/>
              <a:gd name="connsiteY142" fmla="*/ 8098383 h 12978397"/>
              <a:gd name="connsiteX143" fmla="*/ 11239305 w 11799252"/>
              <a:gd name="connsiteY143" fmla="*/ 8099720 h 12978397"/>
              <a:gd name="connsiteX144" fmla="*/ 11241444 w 11799252"/>
              <a:gd name="connsiteY144" fmla="*/ 8106031 h 12978397"/>
              <a:gd name="connsiteX145" fmla="*/ 11240514 w 11799252"/>
              <a:gd name="connsiteY145" fmla="*/ 8103287 h 12978397"/>
              <a:gd name="connsiteX146" fmla="*/ 11238852 w 11799252"/>
              <a:gd name="connsiteY146" fmla="*/ 8098383 h 12978397"/>
              <a:gd name="connsiteX147" fmla="*/ 11291893 w 11799252"/>
              <a:gd name="connsiteY147" fmla="*/ 7935088 h 12978397"/>
              <a:gd name="connsiteX148" fmla="*/ 11273798 w 11799252"/>
              <a:gd name="connsiteY148" fmla="*/ 7935454 h 12978397"/>
              <a:gd name="connsiteX149" fmla="*/ 11322727 w 11799252"/>
              <a:gd name="connsiteY149" fmla="*/ 7938290 h 12978397"/>
              <a:gd name="connsiteX150" fmla="*/ 11291893 w 11799252"/>
              <a:gd name="connsiteY150" fmla="*/ 7935088 h 12978397"/>
              <a:gd name="connsiteX151" fmla="*/ 11082377 w 11799252"/>
              <a:gd name="connsiteY151" fmla="*/ 7854921 h 12978397"/>
              <a:gd name="connsiteX152" fmla="*/ 11183979 w 11799252"/>
              <a:gd name="connsiteY152" fmla="*/ 7966472 h 12978397"/>
              <a:gd name="connsiteX153" fmla="*/ 11143560 w 11799252"/>
              <a:gd name="connsiteY153" fmla="*/ 7877217 h 12978397"/>
              <a:gd name="connsiteX154" fmla="*/ 11082377 w 11799252"/>
              <a:gd name="connsiteY154" fmla="*/ 7854921 h 12978397"/>
              <a:gd name="connsiteX155" fmla="*/ 7499790 w 11799252"/>
              <a:gd name="connsiteY155" fmla="*/ 7816014 h 12978397"/>
              <a:gd name="connsiteX156" fmla="*/ 7493000 w 11799252"/>
              <a:gd name="connsiteY156" fmla="*/ 7820399 h 12978397"/>
              <a:gd name="connsiteX157" fmla="*/ 7541930 w 11799252"/>
              <a:gd name="connsiteY157" fmla="*/ 7823233 h 12978397"/>
              <a:gd name="connsiteX158" fmla="*/ 7499790 w 11799252"/>
              <a:gd name="connsiteY158" fmla="*/ 7816014 h 12978397"/>
              <a:gd name="connsiteX159" fmla="*/ 7441236 w 11799252"/>
              <a:gd name="connsiteY159" fmla="*/ 7811333 h 12978397"/>
              <a:gd name="connsiteX160" fmla="*/ 7429511 w 11799252"/>
              <a:gd name="connsiteY160" fmla="*/ 7813485 h 12978397"/>
              <a:gd name="connsiteX161" fmla="*/ 7463881 w 11799252"/>
              <a:gd name="connsiteY161" fmla="*/ 7812240 h 12978397"/>
              <a:gd name="connsiteX162" fmla="*/ 7441236 w 11799252"/>
              <a:gd name="connsiteY162" fmla="*/ 7811333 h 12978397"/>
              <a:gd name="connsiteX163" fmla="*/ 7386240 w 11799252"/>
              <a:gd name="connsiteY163" fmla="*/ 7806798 h 12978397"/>
              <a:gd name="connsiteX164" fmla="*/ 7368449 w 11799252"/>
              <a:gd name="connsiteY164" fmla="*/ 7807251 h 12978397"/>
              <a:gd name="connsiteX165" fmla="*/ 7414952 w 11799252"/>
              <a:gd name="connsiteY165" fmla="*/ 7809406 h 12978397"/>
              <a:gd name="connsiteX166" fmla="*/ 7386240 w 11799252"/>
              <a:gd name="connsiteY166" fmla="*/ 7806798 h 12978397"/>
              <a:gd name="connsiteX167" fmla="*/ 6990879 w 11799252"/>
              <a:gd name="connsiteY167" fmla="*/ 7770107 h 12978397"/>
              <a:gd name="connsiteX168" fmla="*/ 6971615 w 11799252"/>
              <a:gd name="connsiteY168" fmla="*/ 7775810 h 12978397"/>
              <a:gd name="connsiteX169" fmla="*/ 7018590 w 11799252"/>
              <a:gd name="connsiteY169" fmla="*/ 7776285 h 12978397"/>
              <a:gd name="connsiteX170" fmla="*/ 6990879 w 11799252"/>
              <a:gd name="connsiteY170" fmla="*/ 7770107 h 12978397"/>
              <a:gd name="connsiteX171" fmla="*/ 6721694 w 11799252"/>
              <a:gd name="connsiteY171" fmla="*/ 7745434 h 12978397"/>
              <a:gd name="connsiteX172" fmla="*/ 6699805 w 11799252"/>
              <a:gd name="connsiteY172" fmla="*/ 7755839 h 12978397"/>
              <a:gd name="connsiteX173" fmla="*/ 6752030 w 11799252"/>
              <a:gd name="connsiteY173" fmla="*/ 7746910 h 12978397"/>
              <a:gd name="connsiteX174" fmla="*/ 6721694 w 11799252"/>
              <a:gd name="connsiteY174" fmla="*/ 7745434 h 12978397"/>
              <a:gd name="connsiteX175" fmla="*/ 6671569 w 11799252"/>
              <a:gd name="connsiteY175" fmla="*/ 7744529 h 12978397"/>
              <a:gd name="connsiteX176" fmla="*/ 6653301 w 11799252"/>
              <a:gd name="connsiteY176" fmla="*/ 7753683 h 12978397"/>
              <a:gd name="connsiteX177" fmla="*/ 6685245 w 11799252"/>
              <a:gd name="connsiteY177" fmla="*/ 7751759 h 12978397"/>
              <a:gd name="connsiteX178" fmla="*/ 6671569 w 11799252"/>
              <a:gd name="connsiteY178" fmla="*/ 7744529 h 12978397"/>
              <a:gd name="connsiteX179" fmla="*/ 6604263 w 11799252"/>
              <a:gd name="connsiteY179" fmla="*/ 7737225 h 12978397"/>
              <a:gd name="connsiteX180" fmla="*/ 6589812 w 11799252"/>
              <a:gd name="connsiteY180" fmla="*/ 7746769 h 12978397"/>
              <a:gd name="connsiteX181" fmla="*/ 6636315 w 11799252"/>
              <a:gd name="connsiteY181" fmla="*/ 7748924 h 12978397"/>
              <a:gd name="connsiteX182" fmla="*/ 6604263 w 11799252"/>
              <a:gd name="connsiteY182" fmla="*/ 7737225 h 12978397"/>
              <a:gd name="connsiteX183" fmla="*/ 6531675 w 11799252"/>
              <a:gd name="connsiteY183" fmla="*/ 7727762 h 12978397"/>
              <a:gd name="connsiteX184" fmla="*/ 6511764 w 11799252"/>
              <a:gd name="connsiteY184" fmla="*/ 7735776 h 12978397"/>
              <a:gd name="connsiteX185" fmla="*/ 6558267 w 11799252"/>
              <a:gd name="connsiteY185" fmla="*/ 7737931 h 12978397"/>
              <a:gd name="connsiteX186" fmla="*/ 6531675 w 11799252"/>
              <a:gd name="connsiteY186" fmla="*/ 7727762 h 12978397"/>
              <a:gd name="connsiteX187" fmla="*/ 6418116 w 11799252"/>
              <a:gd name="connsiteY187" fmla="*/ 7726755 h 12978397"/>
              <a:gd name="connsiteX188" fmla="*/ 6398875 w 11799252"/>
              <a:gd name="connsiteY188" fmla="*/ 7727708 h 12978397"/>
              <a:gd name="connsiteX189" fmla="*/ 6448275 w 11799252"/>
              <a:gd name="connsiteY189" fmla="*/ 7728862 h 12978397"/>
              <a:gd name="connsiteX190" fmla="*/ 6418116 w 11799252"/>
              <a:gd name="connsiteY190" fmla="*/ 7726755 h 12978397"/>
              <a:gd name="connsiteX191" fmla="*/ 5783279 w 11799252"/>
              <a:gd name="connsiteY191" fmla="*/ 7656695 h 12978397"/>
              <a:gd name="connsiteX192" fmla="*/ 5831856 w 11799252"/>
              <a:gd name="connsiteY192" fmla="*/ 7668522 h 12978397"/>
              <a:gd name="connsiteX193" fmla="*/ 5909905 w 11799252"/>
              <a:gd name="connsiteY193" fmla="*/ 7679515 h 12978397"/>
              <a:gd name="connsiteX194" fmla="*/ 5973394 w 11799252"/>
              <a:gd name="connsiteY194" fmla="*/ 7686429 h 12978397"/>
              <a:gd name="connsiteX195" fmla="*/ 6051442 w 11799252"/>
              <a:gd name="connsiteY195" fmla="*/ 7697422 h 12978397"/>
              <a:gd name="connsiteX196" fmla="*/ 6242778 w 11799252"/>
              <a:gd name="connsiteY196" fmla="*/ 7705721 h 12978397"/>
              <a:gd name="connsiteX197" fmla="*/ 6320827 w 11799252"/>
              <a:gd name="connsiteY197" fmla="*/ 7716715 h 12978397"/>
              <a:gd name="connsiteX198" fmla="*/ 6242778 w 11799252"/>
              <a:gd name="connsiteY198" fmla="*/ 7705721 h 12978397"/>
              <a:gd name="connsiteX199" fmla="*/ 6051442 w 11799252"/>
              <a:gd name="connsiteY199" fmla="*/ 7697422 h 12978397"/>
              <a:gd name="connsiteX200" fmla="*/ 5973394 w 11799252"/>
              <a:gd name="connsiteY200" fmla="*/ 7686429 h 12978397"/>
              <a:gd name="connsiteX201" fmla="*/ 5909905 w 11799252"/>
              <a:gd name="connsiteY201" fmla="*/ 7679515 h 12978397"/>
              <a:gd name="connsiteX202" fmla="*/ 5831856 w 11799252"/>
              <a:gd name="connsiteY202" fmla="*/ 7668522 h 12978397"/>
              <a:gd name="connsiteX203" fmla="*/ 5783279 w 11799252"/>
              <a:gd name="connsiteY203" fmla="*/ 7656695 h 12978397"/>
              <a:gd name="connsiteX204" fmla="*/ 5667711 w 11799252"/>
              <a:gd name="connsiteY204" fmla="*/ 7654248 h 12978397"/>
              <a:gd name="connsiteX205" fmla="*/ 5655080 w 11799252"/>
              <a:gd name="connsiteY205" fmla="*/ 7664302 h 12978397"/>
              <a:gd name="connsiteX206" fmla="*/ 5687024 w 11799252"/>
              <a:gd name="connsiteY206" fmla="*/ 7662378 h 12978397"/>
              <a:gd name="connsiteX207" fmla="*/ 5667711 w 11799252"/>
              <a:gd name="connsiteY207" fmla="*/ 7654248 h 12978397"/>
              <a:gd name="connsiteX208" fmla="*/ 7776097 w 11799252"/>
              <a:gd name="connsiteY208" fmla="*/ 7608606 h 12978397"/>
              <a:gd name="connsiteX209" fmla="*/ 7762529 w 11799252"/>
              <a:gd name="connsiteY209" fmla="*/ 7614999 h 12978397"/>
              <a:gd name="connsiteX210" fmla="*/ 7809032 w 11799252"/>
              <a:gd name="connsiteY210" fmla="*/ 7617154 h 12978397"/>
              <a:gd name="connsiteX211" fmla="*/ 7776097 w 11799252"/>
              <a:gd name="connsiteY211" fmla="*/ 7608606 h 12978397"/>
              <a:gd name="connsiteX212" fmla="*/ 11141314 w 11799252"/>
              <a:gd name="connsiteY212" fmla="*/ 7595672 h 12978397"/>
              <a:gd name="connsiteX213" fmla="*/ 11123858 w 11799252"/>
              <a:gd name="connsiteY213" fmla="*/ 7714021 h 12978397"/>
              <a:gd name="connsiteX214" fmla="*/ 11071270 w 11799252"/>
              <a:gd name="connsiteY214" fmla="*/ 7677539 h 12978397"/>
              <a:gd name="connsiteX215" fmla="*/ 11121069 w 11799252"/>
              <a:gd name="connsiteY215" fmla="*/ 7667931 h 12978397"/>
              <a:gd name="connsiteX216" fmla="*/ 11066055 w 11799252"/>
              <a:gd name="connsiteY216" fmla="*/ 7630769 h 12978397"/>
              <a:gd name="connsiteX217" fmla="*/ 11141314 w 11799252"/>
              <a:gd name="connsiteY217" fmla="*/ 7595672 h 12978397"/>
              <a:gd name="connsiteX218" fmla="*/ 11341198 w 11799252"/>
              <a:gd name="connsiteY218" fmla="*/ 7582805 h 12978397"/>
              <a:gd name="connsiteX219" fmla="*/ 11341198 w 11799252"/>
              <a:gd name="connsiteY219" fmla="*/ 7582805 h 12978397"/>
              <a:gd name="connsiteX220" fmla="*/ 7538705 w 11799252"/>
              <a:gd name="connsiteY220" fmla="*/ 7578731 h 12978397"/>
              <a:gd name="connsiteX221" fmla="*/ 7542943 w 11799252"/>
              <a:gd name="connsiteY221" fmla="*/ 7586099 h 12978397"/>
              <a:gd name="connsiteX222" fmla="*/ 7747969 w 11799252"/>
              <a:gd name="connsiteY222" fmla="*/ 7610920 h 12978397"/>
              <a:gd name="connsiteX223" fmla="*/ 7538705 w 11799252"/>
              <a:gd name="connsiteY223" fmla="*/ 7578731 h 12978397"/>
              <a:gd name="connsiteX224" fmla="*/ 11041164 w 11799252"/>
              <a:gd name="connsiteY224" fmla="*/ 7530459 h 12978397"/>
              <a:gd name="connsiteX225" fmla="*/ 11028533 w 11799252"/>
              <a:gd name="connsiteY225" fmla="*/ 7540513 h 12978397"/>
              <a:gd name="connsiteX226" fmla="*/ 11060477 w 11799252"/>
              <a:gd name="connsiteY226" fmla="*/ 7538589 h 12978397"/>
              <a:gd name="connsiteX227" fmla="*/ 11041164 w 11799252"/>
              <a:gd name="connsiteY227" fmla="*/ 7530459 h 12978397"/>
              <a:gd name="connsiteX228" fmla="*/ 6289085 w 11799252"/>
              <a:gd name="connsiteY228" fmla="*/ 7464951 h 12978397"/>
              <a:gd name="connsiteX229" fmla="*/ 6323796 w 11799252"/>
              <a:gd name="connsiteY229" fmla="*/ 7481940 h 12978397"/>
              <a:gd name="connsiteX230" fmla="*/ 6891285 w 11799252"/>
              <a:gd name="connsiteY230" fmla="*/ 7539446 h 12978397"/>
              <a:gd name="connsiteX231" fmla="*/ 7331796 w 11799252"/>
              <a:gd name="connsiteY231" fmla="*/ 7583123 h 12978397"/>
              <a:gd name="connsiteX232" fmla="*/ 7262223 w 11799252"/>
              <a:gd name="connsiteY232" fmla="*/ 7541882 h 12978397"/>
              <a:gd name="connsiteX233" fmla="*/ 6517957 w 11799252"/>
              <a:gd name="connsiteY233" fmla="*/ 7480156 h 12978397"/>
              <a:gd name="connsiteX234" fmla="*/ 6289085 w 11799252"/>
              <a:gd name="connsiteY234" fmla="*/ 7464951 h 12978397"/>
              <a:gd name="connsiteX235" fmla="*/ 8851771 w 11799252"/>
              <a:gd name="connsiteY235" fmla="*/ 7326973 h 12978397"/>
              <a:gd name="connsiteX236" fmla="*/ 8846404 w 11799252"/>
              <a:gd name="connsiteY236" fmla="*/ 7333285 h 12978397"/>
              <a:gd name="connsiteX237" fmla="*/ 8909893 w 11799252"/>
              <a:gd name="connsiteY237" fmla="*/ 7340199 h 12978397"/>
              <a:gd name="connsiteX238" fmla="*/ 8851771 w 11799252"/>
              <a:gd name="connsiteY238" fmla="*/ 7326973 h 12978397"/>
              <a:gd name="connsiteX239" fmla="*/ 8716121 w 11799252"/>
              <a:gd name="connsiteY239" fmla="*/ 7314907 h 12978397"/>
              <a:gd name="connsiteX240" fmla="*/ 8704396 w 11799252"/>
              <a:gd name="connsiteY240" fmla="*/ 7317059 h 12978397"/>
              <a:gd name="connsiteX241" fmla="*/ 8738766 w 11799252"/>
              <a:gd name="connsiteY241" fmla="*/ 7315814 h 12978397"/>
              <a:gd name="connsiteX242" fmla="*/ 8716121 w 11799252"/>
              <a:gd name="connsiteY242" fmla="*/ 7314907 h 12978397"/>
              <a:gd name="connsiteX243" fmla="*/ 11009223 w 11799252"/>
              <a:gd name="connsiteY243" fmla="*/ 7246315 h 12978397"/>
              <a:gd name="connsiteX244" fmla="*/ 11008867 w 11799252"/>
              <a:gd name="connsiteY244" fmla="*/ 7321145 h 12978397"/>
              <a:gd name="connsiteX245" fmla="*/ 11020167 w 11799252"/>
              <a:gd name="connsiteY245" fmla="*/ 7280814 h 12978397"/>
              <a:gd name="connsiteX246" fmla="*/ 11009223 w 11799252"/>
              <a:gd name="connsiteY246" fmla="*/ 7246315 h 12978397"/>
              <a:gd name="connsiteX247" fmla="*/ 7540770 w 11799252"/>
              <a:gd name="connsiteY247" fmla="*/ 7192208 h 12978397"/>
              <a:gd name="connsiteX248" fmla="*/ 7618818 w 11799252"/>
              <a:gd name="connsiteY248" fmla="*/ 7203202 h 12978397"/>
              <a:gd name="connsiteX249" fmla="*/ 7540770 w 11799252"/>
              <a:gd name="connsiteY249" fmla="*/ 7192208 h 12978397"/>
              <a:gd name="connsiteX250" fmla="*/ 7427122 w 11799252"/>
              <a:gd name="connsiteY250" fmla="*/ 7183927 h 12978397"/>
              <a:gd name="connsiteX251" fmla="*/ 7410496 w 11799252"/>
              <a:gd name="connsiteY251" fmla="*/ 7190143 h 12978397"/>
              <a:gd name="connsiteX252" fmla="*/ 7488544 w 11799252"/>
              <a:gd name="connsiteY252" fmla="*/ 7201137 h 12978397"/>
              <a:gd name="connsiteX253" fmla="*/ 7488544 w 11799252"/>
              <a:gd name="connsiteY253" fmla="*/ 7201137 h 12978397"/>
              <a:gd name="connsiteX254" fmla="*/ 7427122 w 11799252"/>
              <a:gd name="connsiteY254" fmla="*/ 7183927 h 12978397"/>
              <a:gd name="connsiteX255" fmla="*/ 8028175 w 11799252"/>
              <a:gd name="connsiteY255" fmla="*/ 7059371 h 12978397"/>
              <a:gd name="connsiteX256" fmla="*/ 8041981 w 11799252"/>
              <a:gd name="connsiteY256" fmla="*/ 7075282 h 12978397"/>
              <a:gd name="connsiteX257" fmla="*/ 8342910 w 11799252"/>
              <a:gd name="connsiteY257" fmla="*/ 7103412 h 12978397"/>
              <a:gd name="connsiteX258" fmla="*/ 8641015 w 11799252"/>
              <a:gd name="connsiteY258" fmla="*/ 7141626 h 12978397"/>
              <a:gd name="connsiteX259" fmla="*/ 8313791 w 11799252"/>
              <a:gd name="connsiteY259" fmla="*/ 7095254 h 12978397"/>
              <a:gd name="connsiteX260" fmla="*/ 8028175 w 11799252"/>
              <a:gd name="connsiteY260" fmla="*/ 7059371 h 12978397"/>
              <a:gd name="connsiteX261" fmla="*/ 7942148 w 11799252"/>
              <a:gd name="connsiteY261" fmla="*/ 7053597 h 12978397"/>
              <a:gd name="connsiteX262" fmla="*/ 7934814 w 11799252"/>
              <a:gd name="connsiteY262" fmla="*/ 7056130 h 12978397"/>
              <a:gd name="connsiteX263" fmla="*/ 7942148 w 11799252"/>
              <a:gd name="connsiteY263" fmla="*/ 7053597 h 12978397"/>
              <a:gd name="connsiteX264" fmla="*/ 10439890 w 11799252"/>
              <a:gd name="connsiteY264" fmla="*/ 6625777 h 12978397"/>
              <a:gd name="connsiteX265" fmla="*/ 10448999 w 11799252"/>
              <a:gd name="connsiteY265" fmla="*/ 6626905 h 12978397"/>
              <a:gd name="connsiteX266" fmla="*/ 10454705 w 11799252"/>
              <a:gd name="connsiteY266" fmla="*/ 6627611 h 12978397"/>
              <a:gd name="connsiteX267" fmla="*/ 10393572 w 11799252"/>
              <a:gd name="connsiteY267" fmla="*/ 6620040 h 12978397"/>
              <a:gd name="connsiteX268" fmla="*/ 10414765 w 11799252"/>
              <a:gd name="connsiteY268" fmla="*/ 6622665 h 12978397"/>
              <a:gd name="connsiteX269" fmla="*/ 10439890 w 11799252"/>
              <a:gd name="connsiteY269" fmla="*/ 6625777 h 12978397"/>
              <a:gd name="connsiteX270" fmla="*/ 10435142 w 11799252"/>
              <a:gd name="connsiteY270" fmla="*/ 6625189 h 12978397"/>
              <a:gd name="connsiteX271" fmla="*/ 10393572 w 11799252"/>
              <a:gd name="connsiteY271" fmla="*/ 6620040 h 12978397"/>
              <a:gd name="connsiteX272" fmla="*/ 10078189 w 11799252"/>
              <a:gd name="connsiteY272" fmla="*/ 6532995 h 12978397"/>
              <a:gd name="connsiteX273" fmla="*/ 10454705 w 11799252"/>
              <a:gd name="connsiteY273" fmla="*/ 6627611 h 12978397"/>
              <a:gd name="connsiteX274" fmla="*/ 10592983 w 11799252"/>
              <a:gd name="connsiteY274" fmla="*/ 6722536 h 12978397"/>
              <a:gd name="connsiteX275" fmla="*/ 10119043 w 11799252"/>
              <a:gd name="connsiteY275" fmla="*/ 6555314 h 12978397"/>
              <a:gd name="connsiteX276" fmla="*/ 10078189 w 11799252"/>
              <a:gd name="connsiteY276" fmla="*/ 6532995 h 12978397"/>
              <a:gd name="connsiteX277" fmla="*/ 9884645 w 11799252"/>
              <a:gd name="connsiteY277" fmla="*/ 6496372 h 12978397"/>
              <a:gd name="connsiteX278" fmla="*/ 9939477 w 11799252"/>
              <a:gd name="connsiteY278" fmla="*/ 6505004 h 12978397"/>
              <a:gd name="connsiteX279" fmla="*/ 10014700 w 11799252"/>
              <a:gd name="connsiteY279" fmla="*/ 6526080 h 12978397"/>
              <a:gd name="connsiteX280" fmla="*/ 9884645 w 11799252"/>
              <a:gd name="connsiteY280" fmla="*/ 6496372 h 12978397"/>
              <a:gd name="connsiteX281" fmla="*/ 9744863 w 11799252"/>
              <a:gd name="connsiteY281" fmla="*/ 6475567 h 12978397"/>
              <a:gd name="connsiteX282" fmla="*/ 9797469 w 11799252"/>
              <a:gd name="connsiteY282" fmla="*/ 6488777 h 12978397"/>
              <a:gd name="connsiteX283" fmla="*/ 9841147 w 11799252"/>
              <a:gd name="connsiteY283" fmla="*/ 6501015 h 12978397"/>
              <a:gd name="connsiteX284" fmla="*/ 9744863 w 11799252"/>
              <a:gd name="connsiteY284" fmla="*/ 6475567 h 12978397"/>
              <a:gd name="connsiteX285" fmla="*/ 9672831 w 11799252"/>
              <a:gd name="connsiteY285" fmla="*/ 6457255 h 12978397"/>
              <a:gd name="connsiteX286" fmla="*/ 9719420 w 11799252"/>
              <a:gd name="connsiteY286" fmla="*/ 6477784 h 12978397"/>
              <a:gd name="connsiteX287" fmla="*/ 9641372 w 11799252"/>
              <a:gd name="connsiteY287" fmla="*/ 6466791 h 12978397"/>
              <a:gd name="connsiteX288" fmla="*/ 9672831 w 11799252"/>
              <a:gd name="connsiteY288" fmla="*/ 6457255 h 12978397"/>
              <a:gd name="connsiteX289" fmla="*/ 9564125 w 11799252"/>
              <a:gd name="connsiteY289" fmla="*/ 6442429 h 12978397"/>
              <a:gd name="connsiteX290" fmla="*/ 9626813 w 11799252"/>
              <a:gd name="connsiteY290" fmla="*/ 6462711 h 12978397"/>
              <a:gd name="connsiteX291" fmla="*/ 9531778 w 11799252"/>
              <a:gd name="connsiteY291" fmla="*/ 6446959 h 12978397"/>
              <a:gd name="connsiteX292" fmla="*/ 9564125 w 11799252"/>
              <a:gd name="connsiteY292" fmla="*/ 6442429 h 12978397"/>
              <a:gd name="connsiteX293" fmla="*/ 9389951 w 11799252"/>
              <a:gd name="connsiteY293" fmla="*/ 6149868 h 12978397"/>
              <a:gd name="connsiteX294" fmla="*/ 9453440 w 11799252"/>
              <a:gd name="connsiteY294" fmla="*/ 6156781 h 12978397"/>
              <a:gd name="connsiteX295" fmla="*/ 9389951 w 11799252"/>
              <a:gd name="connsiteY295" fmla="*/ 6149868 h 12978397"/>
              <a:gd name="connsiteX296" fmla="*/ 5243647 w 11799252"/>
              <a:gd name="connsiteY296" fmla="*/ 5256397 h 12978397"/>
              <a:gd name="connsiteX297" fmla="*/ 4637985 w 11799252"/>
              <a:gd name="connsiteY297" fmla="*/ 5391179 h 12978397"/>
              <a:gd name="connsiteX298" fmla="*/ 4664279 w 11799252"/>
              <a:gd name="connsiteY298" fmla="*/ 5409421 h 12978397"/>
              <a:gd name="connsiteX299" fmla="*/ 4539691 w 11799252"/>
              <a:gd name="connsiteY299" fmla="*/ 5452446 h 12978397"/>
              <a:gd name="connsiteX300" fmla="*/ 4571635 w 11799252"/>
              <a:gd name="connsiteY300" fmla="*/ 5450521 h 12978397"/>
              <a:gd name="connsiteX301" fmla="*/ 4901756 w 11799252"/>
              <a:gd name="connsiteY301" fmla="*/ 5374465 h 12978397"/>
              <a:gd name="connsiteX302" fmla="*/ 5228580 w 11799252"/>
              <a:gd name="connsiteY302" fmla="*/ 5310170 h 12978397"/>
              <a:gd name="connsiteX303" fmla="*/ 5243647 w 11799252"/>
              <a:gd name="connsiteY303" fmla="*/ 5256397 h 12978397"/>
              <a:gd name="connsiteX304" fmla="*/ 9647020 w 11799252"/>
              <a:gd name="connsiteY304" fmla="*/ 5232346 h 12978397"/>
              <a:gd name="connsiteX305" fmla="*/ 9646296 w 11799252"/>
              <a:gd name="connsiteY305" fmla="*/ 5240985 h 12978397"/>
              <a:gd name="connsiteX306" fmla="*/ 9644282 w 11799252"/>
              <a:gd name="connsiteY306" fmla="*/ 5240959 h 12978397"/>
              <a:gd name="connsiteX307" fmla="*/ 682075 w 11799252"/>
              <a:gd name="connsiteY307" fmla="*/ 4630796 h 12978397"/>
              <a:gd name="connsiteX308" fmla="*/ 682075 w 11799252"/>
              <a:gd name="connsiteY308" fmla="*/ 4630796 h 12978397"/>
              <a:gd name="connsiteX309" fmla="*/ 346602 w 11799252"/>
              <a:gd name="connsiteY309" fmla="*/ 4354663 h 12978397"/>
              <a:gd name="connsiteX310" fmla="*/ 318199 w 11799252"/>
              <a:gd name="connsiteY310" fmla="*/ 4360297 h 12978397"/>
              <a:gd name="connsiteX311" fmla="*/ 381688 w 11799252"/>
              <a:gd name="connsiteY311" fmla="*/ 4367211 h 12978397"/>
              <a:gd name="connsiteX312" fmla="*/ 346602 w 11799252"/>
              <a:gd name="connsiteY312" fmla="*/ 4354663 h 12978397"/>
              <a:gd name="connsiteX313" fmla="*/ 238892 w 11799252"/>
              <a:gd name="connsiteY313" fmla="*/ 4312931 h 12978397"/>
              <a:gd name="connsiteX314" fmla="*/ 202122 w 11799252"/>
              <a:gd name="connsiteY314" fmla="*/ 4316901 h 12978397"/>
              <a:gd name="connsiteX315" fmla="*/ 294730 w 11799252"/>
              <a:gd name="connsiteY315" fmla="*/ 4331973 h 12978397"/>
              <a:gd name="connsiteX316" fmla="*/ 238892 w 11799252"/>
              <a:gd name="connsiteY316" fmla="*/ 4312931 h 12978397"/>
              <a:gd name="connsiteX317" fmla="*/ 223273 w 11799252"/>
              <a:gd name="connsiteY317" fmla="*/ 4176026 h 12978397"/>
              <a:gd name="connsiteX318" fmla="*/ 286762 w 11799252"/>
              <a:gd name="connsiteY318" fmla="*/ 4182940 h 12978397"/>
              <a:gd name="connsiteX319" fmla="*/ 223273 w 11799252"/>
              <a:gd name="connsiteY319" fmla="*/ 4176026 h 12978397"/>
              <a:gd name="connsiteX320" fmla="*/ 8361643 w 11799252"/>
              <a:gd name="connsiteY320" fmla="*/ 4072057 h 12978397"/>
              <a:gd name="connsiteX321" fmla="*/ 8332329 w 11799252"/>
              <a:gd name="connsiteY321" fmla="*/ 4077436 h 12978397"/>
              <a:gd name="connsiteX322" fmla="*/ 8410377 w 11799252"/>
              <a:gd name="connsiteY322" fmla="*/ 4088430 h 12978397"/>
              <a:gd name="connsiteX323" fmla="*/ 8361643 w 11799252"/>
              <a:gd name="connsiteY323" fmla="*/ 4072057 h 12978397"/>
              <a:gd name="connsiteX324" fmla="*/ 8444723 w 11799252"/>
              <a:gd name="connsiteY324" fmla="*/ 4011302 h 12978397"/>
              <a:gd name="connsiteX325" fmla="*/ 8440268 w 11799252"/>
              <a:gd name="connsiteY325" fmla="*/ 4015022 h 12978397"/>
              <a:gd name="connsiteX326" fmla="*/ 8430623 w 11799252"/>
              <a:gd name="connsiteY326" fmla="*/ 4016171 h 12978397"/>
              <a:gd name="connsiteX327" fmla="*/ 8488897 w 11799252"/>
              <a:gd name="connsiteY327" fmla="*/ 3976315 h 12978397"/>
              <a:gd name="connsiteX328" fmla="*/ 8535001 w 11799252"/>
              <a:gd name="connsiteY328" fmla="*/ 3989232 h 12978397"/>
              <a:gd name="connsiteX329" fmla="*/ 8483138 w 11799252"/>
              <a:gd name="connsiteY329" fmla="*/ 3998036 h 12978397"/>
              <a:gd name="connsiteX330" fmla="*/ 8444723 w 11799252"/>
              <a:gd name="connsiteY330" fmla="*/ 4011302 h 12978397"/>
              <a:gd name="connsiteX331" fmla="*/ 8448596 w 11799252"/>
              <a:gd name="connsiteY331" fmla="*/ 4008067 h 12978397"/>
              <a:gd name="connsiteX332" fmla="*/ 8468687 w 11799252"/>
              <a:gd name="connsiteY332" fmla="*/ 3992401 h 12978397"/>
              <a:gd name="connsiteX333" fmla="*/ 8478015 w 11799252"/>
              <a:gd name="connsiteY333" fmla="*/ 3984976 h 12978397"/>
              <a:gd name="connsiteX334" fmla="*/ 8486072 w 11799252"/>
              <a:gd name="connsiteY334" fmla="*/ 3986397 h 12978397"/>
              <a:gd name="connsiteX335" fmla="*/ 8488897 w 11799252"/>
              <a:gd name="connsiteY335" fmla="*/ 3976315 h 12978397"/>
              <a:gd name="connsiteX336" fmla="*/ 8794901 w 11799252"/>
              <a:gd name="connsiteY336" fmla="*/ 3886768 h 12978397"/>
              <a:gd name="connsiteX337" fmla="*/ 8488897 w 11799252"/>
              <a:gd name="connsiteY337" fmla="*/ 3976315 h 12978397"/>
              <a:gd name="connsiteX338" fmla="*/ 8478792 w 11799252"/>
              <a:gd name="connsiteY338" fmla="*/ 3984358 h 12978397"/>
              <a:gd name="connsiteX339" fmla="*/ 8478015 w 11799252"/>
              <a:gd name="connsiteY339" fmla="*/ 3984976 h 12978397"/>
              <a:gd name="connsiteX340" fmla="*/ 8472979 w 11799252"/>
              <a:gd name="connsiteY340" fmla="*/ 3984088 h 12978397"/>
              <a:gd name="connsiteX341" fmla="*/ 8468687 w 11799252"/>
              <a:gd name="connsiteY341" fmla="*/ 3992401 h 12978397"/>
              <a:gd name="connsiteX342" fmla="*/ 8358188 w 11799252"/>
              <a:gd name="connsiteY342" fmla="*/ 4041185 h 12978397"/>
              <a:gd name="connsiteX343" fmla="*/ 8483211 w 11799252"/>
              <a:gd name="connsiteY343" fmla="*/ 4052653 h 12978397"/>
              <a:gd name="connsiteX344" fmla="*/ 8604538 w 11799252"/>
              <a:gd name="connsiteY344" fmla="*/ 4086647 h 12978397"/>
              <a:gd name="connsiteX345" fmla="*/ 8720687 w 11799252"/>
              <a:gd name="connsiteY345" fmla="*/ 4017697 h 12978397"/>
              <a:gd name="connsiteX346" fmla="*/ 8535001 w 11799252"/>
              <a:gd name="connsiteY346" fmla="*/ 3989232 h 12978397"/>
              <a:gd name="connsiteX347" fmla="*/ 8794901 w 11799252"/>
              <a:gd name="connsiteY347" fmla="*/ 3886768 h 12978397"/>
              <a:gd name="connsiteX348" fmla="*/ 373987 w 11799252"/>
              <a:gd name="connsiteY348" fmla="*/ 3879794 h 12978397"/>
              <a:gd name="connsiteX349" fmla="*/ 339566 w 11799252"/>
              <a:gd name="connsiteY349" fmla="*/ 3882384 h 12978397"/>
              <a:gd name="connsiteX350" fmla="*/ 414790 w 11799252"/>
              <a:gd name="connsiteY350" fmla="*/ 3903460 h 12978397"/>
              <a:gd name="connsiteX351" fmla="*/ 373987 w 11799252"/>
              <a:gd name="connsiteY351" fmla="*/ 3879794 h 12978397"/>
              <a:gd name="connsiteX352" fmla="*/ 5660959 w 11799252"/>
              <a:gd name="connsiteY352" fmla="*/ 3695734 h 12978397"/>
              <a:gd name="connsiteX353" fmla="*/ 5665626 w 11799252"/>
              <a:gd name="connsiteY353" fmla="*/ 3697742 h 12978397"/>
              <a:gd name="connsiteX354" fmla="*/ 5678332 w 11799252"/>
              <a:gd name="connsiteY354" fmla="*/ 3703211 h 12978397"/>
              <a:gd name="connsiteX355" fmla="*/ 5692775 w 11799252"/>
              <a:gd name="connsiteY355" fmla="*/ 3709427 h 12978397"/>
              <a:gd name="connsiteX356" fmla="*/ 5682594 w 11799252"/>
              <a:gd name="connsiteY356" fmla="*/ 3705045 h 12978397"/>
              <a:gd name="connsiteX357" fmla="*/ 5678332 w 11799252"/>
              <a:gd name="connsiteY357" fmla="*/ 3703211 h 12978397"/>
              <a:gd name="connsiteX358" fmla="*/ 5671989 w 11799252"/>
              <a:gd name="connsiteY358" fmla="*/ 3700481 h 12978397"/>
              <a:gd name="connsiteX359" fmla="*/ 5660959 w 11799252"/>
              <a:gd name="connsiteY359" fmla="*/ 3695734 h 12978397"/>
              <a:gd name="connsiteX360" fmla="*/ 9452988 w 11799252"/>
              <a:gd name="connsiteY360" fmla="*/ 3318392 h 12978397"/>
              <a:gd name="connsiteX361" fmla="*/ 9492006 w 11799252"/>
              <a:gd name="connsiteY361" fmla="*/ 3403744 h 12978397"/>
              <a:gd name="connsiteX362" fmla="*/ 9355178 w 11799252"/>
              <a:gd name="connsiteY362" fmla="*/ 3611888 h 12978397"/>
              <a:gd name="connsiteX363" fmla="*/ 9387121 w 11799252"/>
              <a:gd name="connsiteY363" fmla="*/ 3609964 h 12978397"/>
              <a:gd name="connsiteX364" fmla="*/ 9506059 w 11799252"/>
              <a:gd name="connsiteY364" fmla="*/ 3587104 h 12978397"/>
              <a:gd name="connsiteX365" fmla="*/ 9552670 w 11799252"/>
              <a:gd name="connsiteY365" fmla="*/ 3420741 h 12978397"/>
              <a:gd name="connsiteX366" fmla="*/ 9477483 w 11799252"/>
              <a:gd name="connsiteY366" fmla="*/ 3343491 h 12978397"/>
              <a:gd name="connsiteX367" fmla="*/ 9452988 w 11799252"/>
              <a:gd name="connsiteY367" fmla="*/ 3318392 h 12978397"/>
              <a:gd name="connsiteX368" fmla="*/ 2113816 w 11799252"/>
              <a:gd name="connsiteY368" fmla="*/ 3313568 h 12978397"/>
              <a:gd name="connsiteX369" fmla="*/ 2005634 w 11799252"/>
              <a:gd name="connsiteY369" fmla="*/ 3316135 h 12978397"/>
              <a:gd name="connsiteX370" fmla="*/ 2410906 w 11799252"/>
              <a:gd name="connsiteY370" fmla="*/ 3373501 h 12978397"/>
              <a:gd name="connsiteX371" fmla="*/ 5168964 w 11799252"/>
              <a:gd name="connsiteY371" fmla="*/ 3664159 h 12978397"/>
              <a:gd name="connsiteX372" fmla="*/ 5168964 w 11799252"/>
              <a:gd name="connsiteY372" fmla="*/ 3664159 h 12978397"/>
              <a:gd name="connsiteX373" fmla="*/ 2167852 w 11799252"/>
              <a:gd name="connsiteY373" fmla="*/ 3316277 h 12978397"/>
              <a:gd name="connsiteX374" fmla="*/ 2113816 w 11799252"/>
              <a:gd name="connsiteY374" fmla="*/ 3313568 h 12978397"/>
              <a:gd name="connsiteX375" fmla="*/ 1911755 w 11799252"/>
              <a:gd name="connsiteY375" fmla="*/ 3285754 h 12978397"/>
              <a:gd name="connsiteX376" fmla="*/ 1883908 w 11799252"/>
              <a:gd name="connsiteY376" fmla="*/ 3292904 h 12978397"/>
              <a:gd name="connsiteX377" fmla="*/ 1950222 w 11799252"/>
              <a:gd name="connsiteY377" fmla="*/ 3289735 h 12978397"/>
              <a:gd name="connsiteX378" fmla="*/ 1911755 w 11799252"/>
              <a:gd name="connsiteY378" fmla="*/ 3285754 h 12978397"/>
              <a:gd name="connsiteX379" fmla="*/ 1798082 w 11799252"/>
              <a:gd name="connsiteY379" fmla="*/ 3262968 h 12978397"/>
              <a:gd name="connsiteX380" fmla="*/ 1759284 w 11799252"/>
              <a:gd name="connsiteY380" fmla="*/ 3270674 h 12978397"/>
              <a:gd name="connsiteX381" fmla="*/ 1852363 w 11799252"/>
              <a:gd name="connsiteY381" fmla="*/ 3284066 h 12978397"/>
              <a:gd name="connsiteX382" fmla="*/ 1798082 w 11799252"/>
              <a:gd name="connsiteY382" fmla="*/ 3262968 h 12978397"/>
              <a:gd name="connsiteX383" fmla="*/ 1675387 w 11799252"/>
              <a:gd name="connsiteY383" fmla="*/ 3239692 h 12978397"/>
              <a:gd name="connsiteX384" fmla="*/ 1637558 w 11799252"/>
              <a:gd name="connsiteY384" fmla="*/ 3247443 h 12978397"/>
              <a:gd name="connsiteX385" fmla="*/ 1730166 w 11799252"/>
              <a:gd name="connsiteY385" fmla="*/ 3262516 h 12978397"/>
              <a:gd name="connsiteX386" fmla="*/ 1675387 w 11799252"/>
              <a:gd name="connsiteY386" fmla="*/ 3239692 h 12978397"/>
              <a:gd name="connsiteX387" fmla="*/ 1585790 w 11799252"/>
              <a:gd name="connsiteY387" fmla="*/ 3230220 h 12978397"/>
              <a:gd name="connsiteX388" fmla="*/ 1574069 w 11799252"/>
              <a:gd name="connsiteY388" fmla="*/ 3240529 h 12978397"/>
              <a:gd name="connsiteX389" fmla="*/ 1606013 w 11799252"/>
              <a:gd name="connsiteY389" fmla="*/ 3238605 h 12978397"/>
              <a:gd name="connsiteX390" fmla="*/ 1585790 w 11799252"/>
              <a:gd name="connsiteY390" fmla="*/ 3230220 h 12978397"/>
              <a:gd name="connsiteX391" fmla="*/ 7239869 w 11799252"/>
              <a:gd name="connsiteY391" fmla="*/ 3222210 h 12978397"/>
              <a:gd name="connsiteX392" fmla="*/ 7239869 w 11799252"/>
              <a:gd name="connsiteY392" fmla="*/ 3222210 h 12978397"/>
              <a:gd name="connsiteX393" fmla="*/ 6856291 w 11799252"/>
              <a:gd name="connsiteY393" fmla="*/ 3183157 h 12978397"/>
              <a:gd name="connsiteX394" fmla="*/ 6828947 w 11799252"/>
              <a:gd name="connsiteY394" fmla="*/ 3185010 h 12978397"/>
              <a:gd name="connsiteX395" fmla="*/ 6892436 w 11799252"/>
              <a:gd name="connsiteY395" fmla="*/ 3191925 h 12978397"/>
              <a:gd name="connsiteX396" fmla="*/ 6856291 w 11799252"/>
              <a:gd name="connsiteY396" fmla="*/ 3183157 h 12978397"/>
              <a:gd name="connsiteX397" fmla="*/ 6766961 w 11799252"/>
              <a:gd name="connsiteY397" fmla="*/ 3176818 h 12978397"/>
              <a:gd name="connsiteX398" fmla="*/ 6765458 w 11799252"/>
              <a:gd name="connsiteY398" fmla="*/ 3178096 h 12978397"/>
              <a:gd name="connsiteX399" fmla="*/ 6814388 w 11799252"/>
              <a:gd name="connsiteY399" fmla="*/ 3180931 h 12978397"/>
              <a:gd name="connsiteX400" fmla="*/ 6766961 w 11799252"/>
              <a:gd name="connsiteY400" fmla="*/ 3176818 h 12978397"/>
              <a:gd name="connsiteX401" fmla="*/ 6721780 w 11799252"/>
              <a:gd name="connsiteY401" fmla="*/ 3165858 h 12978397"/>
              <a:gd name="connsiteX402" fmla="*/ 6687410 w 11799252"/>
              <a:gd name="connsiteY402" fmla="*/ 3167103 h 12978397"/>
              <a:gd name="connsiteX403" fmla="*/ 6721780 w 11799252"/>
              <a:gd name="connsiteY403" fmla="*/ 3165858 h 12978397"/>
              <a:gd name="connsiteX404" fmla="*/ 9355539 w 11799252"/>
              <a:gd name="connsiteY404" fmla="*/ 2868017 h 12978397"/>
              <a:gd name="connsiteX405" fmla="*/ 9348367 w 11799252"/>
              <a:gd name="connsiteY405" fmla="*/ 2879600 h 12978397"/>
              <a:gd name="connsiteX406" fmla="*/ 9380311 w 11799252"/>
              <a:gd name="connsiteY406" fmla="*/ 2877676 h 12978397"/>
              <a:gd name="connsiteX407" fmla="*/ 9355539 w 11799252"/>
              <a:gd name="connsiteY407" fmla="*/ 2868017 h 12978397"/>
              <a:gd name="connsiteX408" fmla="*/ 4267948 w 11799252"/>
              <a:gd name="connsiteY408" fmla="*/ 2770140 h 12978397"/>
              <a:gd name="connsiteX409" fmla="*/ 4267948 w 11799252"/>
              <a:gd name="connsiteY409" fmla="*/ 2770140 h 12978397"/>
              <a:gd name="connsiteX410" fmla="*/ 4175159 w 11799252"/>
              <a:gd name="connsiteY410" fmla="*/ 2762719 h 12978397"/>
              <a:gd name="connsiteX411" fmla="*/ 4204459 w 11799252"/>
              <a:gd name="connsiteY411" fmla="*/ 2763226 h 12978397"/>
              <a:gd name="connsiteX412" fmla="*/ 4183783 w 11799252"/>
              <a:gd name="connsiteY412" fmla="*/ 2773971 h 12978397"/>
              <a:gd name="connsiteX413" fmla="*/ 4178672 w 11799252"/>
              <a:gd name="connsiteY413" fmla="*/ 2773771 h 12978397"/>
              <a:gd name="connsiteX414" fmla="*/ 4158086 w 11799252"/>
              <a:gd name="connsiteY414" fmla="*/ 2769704 h 12978397"/>
              <a:gd name="connsiteX415" fmla="*/ 4161586 w 11799252"/>
              <a:gd name="connsiteY415" fmla="*/ 2766505 h 12978397"/>
              <a:gd name="connsiteX416" fmla="*/ 4175159 w 11799252"/>
              <a:gd name="connsiteY416" fmla="*/ 2762719 h 12978397"/>
              <a:gd name="connsiteX417" fmla="*/ 3973542 w 11799252"/>
              <a:gd name="connsiteY417" fmla="*/ 2756524 h 12978397"/>
              <a:gd name="connsiteX418" fmla="*/ 3980709 w 11799252"/>
              <a:gd name="connsiteY418" fmla="*/ 2758532 h 12978397"/>
              <a:gd name="connsiteX419" fmla="*/ 3973542 w 11799252"/>
              <a:gd name="connsiteY419" fmla="*/ 2756524 h 12978397"/>
              <a:gd name="connsiteX420" fmla="*/ 3903911 w 11799252"/>
              <a:gd name="connsiteY420" fmla="*/ 2747889 h 12978397"/>
              <a:gd name="connsiteX421" fmla="*/ 3917220 w 11799252"/>
              <a:gd name="connsiteY421" fmla="*/ 2751618 h 12978397"/>
              <a:gd name="connsiteX422" fmla="*/ 3903911 w 11799252"/>
              <a:gd name="connsiteY422" fmla="*/ 2747889 h 12978397"/>
              <a:gd name="connsiteX423" fmla="*/ 3386579 w 11799252"/>
              <a:gd name="connsiteY423" fmla="*/ 2691749 h 12978397"/>
              <a:gd name="connsiteX424" fmla="*/ 3392610 w 11799252"/>
              <a:gd name="connsiteY424" fmla="*/ 2693439 h 12978397"/>
              <a:gd name="connsiteX425" fmla="*/ 3396704 w 11799252"/>
              <a:gd name="connsiteY425" fmla="*/ 2694586 h 12978397"/>
              <a:gd name="connsiteX426" fmla="*/ 3384420 w 11799252"/>
              <a:gd name="connsiteY426" fmla="*/ 2691144 h 12978397"/>
              <a:gd name="connsiteX427" fmla="*/ 3386579 w 11799252"/>
              <a:gd name="connsiteY427" fmla="*/ 2691749 h 12978397"/>
              <a:gd name="connsiteX428" fmla="*/ 3385785 w 11799252"/>
              <a:gd name="connsiteY428" fmla="*/ 2691527 h 12978397"/>
              <a:gd name="connsiteX429" fmla="*/ 3384420 w 11799252"/>
              <a:gd name="connsiteY429" fmla="*/ 2691144 h 12978397"/>
              <a:gd name="connsiteX430" fmla="*/ 9418520 w 11799252"/>
              <a:gd name="connsiteY430" fmla="*/ 2629214 h 12978397"/>
              <a:gd name="connsiteX431" fmla="*/ 9435434 w 11799252"/>
              <a:gd name="connsiteY431" fmla="*/ 2746319 h 12978397"/>
              <a:gd name="connsiteX432" fmla="*/ 9418520 w 11799252"/>
              <a:gd name="connsiteY432" fmla="*/ 2629214 h 12978397"/>
              <a:gd name="connsiteX433" fmla="*/ 2744413 w 11799252"/>
              <a:gd name="connsiteY433" fmla="*/ 2597541 h 12978397"/>
              <a:gd name="connsiteX434" fmla="*/ 2727698 w 11799252"/>
              <a:gd name="connsiteY434" fmla="*/ 2597764 h 12978397"/>
              <a:gd name="connsiteX435" fmla="*/ 2739432 w 11799252"/>
              <a:gd name="connsiteY435" fmla="*/ 2611926 h 12978397"/>
              <a:gd name="connsiteX436" fmla="*/ 3396704 w 11799252"/>
              <a:gd name="connsiteY436" fmla="*/ 2694586 h 12978397"/>
              <a:gd name="connsiteX437" fmla="*/ 3433899 w 11799252"/>
              <a:gd name="connsiteY437" fmla="*/ 2683260 h 12978397"/>
              <a:gd name="connsiteX438" fmla="*/ 3601730 w 11799252"/>
              <a:gd name="connsiteY438" fmla="*/ 2719408 h 12978397"/>
              <a:gd name="connsiteX439" fmla="*/ 3679779 w 11799252"/>
              <a:gd name="connsiteY439" fmla="*/ 2730401 h 12978397"/>
              <a:gd name="connsiteX440" fmla="*/ 3694339 w 11799252"/>
              <a:gd name="connsiteY440" fmla="*/ 2734481 h 12978397"/>
              <a:gd name="connsiteX441" fmla="*/ 3679779 w 11799252"/>
              <a:gd name="connsiteY441" fmla="*/ 2730401 h 12978397"/>
              <a:gd name="connsiteX442" fmla="*/ 3824612 w 11799252"/>
              <a:gd name="connsiteY442" fmla="*/ 2736545 h 12978397"/>
              <a:gd name="connsiteX443" fmla="*/ 3839171 w 11799252"/>
              <a:gd name="connsiteY443" fmla="*/ 2740625 h 12978397"/>
              <a:gd name="connsiteX444" fmla="*/ 3917220 w 11799252"/>
              <a:gd name="connsiteY444" fmla="*/ 2751618 h 12978397"/>
              <a:gd name="connsiteX445" fmla="*/ 3980709 w 11799252"/>
              <a:gd name="connsiteY445" fmla="*/ 2758532 h 12978397"/>
              <a:gd name="connsiteX446" fmla="*/ 4015948 w 11799252"/>
              <a:gd name="connsiteY446" fmla="*/ 2744844 h 12978397"/>
              <a:gd name="connsiteX447" fmla="*/ 4091171 w 11799252"/>
              <a:gd name="connsiteY447" fmla="*/ 2765920 h 12978397"/>
              <a:gd name="connsiteX448" fmla="*/ 4119713 w 11799252"/>
              <a:gd name="connsiteY448" fmla="*/ 2758625 h 12978397"/>
              <a:gd name="connsiteX449" fmla="*/ 4122244 w 11799252"/>
              <a:gd name="connsiteY449" fmla="*/ 2762621 h 12978397"/>
              <a:gd name="connsiteX450" fmla="*/ 4108556 w 11799252"/>
              <a:gd name="connsiteY450" fmla="*/ 2759917 h 12978397"/>
              <a:gd name="connsiteX451" fmla="*/ 4123115 w 11799252"/>
              <a:gd name="connsiteY451" fmla="*/ 2763996 h 12978397"/>
              <a:gd name="connsiteX452" fmla="*/ 4122244 w 11799252"/>
              <a:gd name="connsiteY452" fmla="*/ 2762621 h 12978397"/>
              <a:gd name="connsiteX453" fmla="*/ 4158086 w 11799252"/>
              <a:gd name="connsiteY453" fmla="*/ 2769704 h 12978397"/>
              <a:gd name="connsiteX454" fmla="*/ 4154660 w 11799252"/>
              <a:gd name="connsiteY454" fmla="*/ 2772834 h 12978397"/>
              <a:gd name="connsiteX455" fmla="*/ 4178672 w 11799252"/>
              <a:gd name="connsiteY455" fmla="*/ 2773771 h 12978397"/>
              <a:gd name="connsiteX456" fmla="*/ 4188368 w 11799252"/>
              <a:gd name="connsiteY456" fmla="*/ 2775687 h 12978397"/>
              <a:gd name="connsiteX457" fmla="*/ 4782813 w 11799252"/>
              <a:gd name="connsiteY457" fmla="*/ 2847336 h 12978397"/>
              <a:gd name="connsiteX458" fmla="*/ 4959590 w 11799252"/>
              <a:gd name="connsiteY458" fmla="*/ 2851557 h 12978397"/>
              <a:gd name="connsiteX459" fmla="*/ 4916310 w 11799252"/>
              <a:gd name="connsiteY459" fmla="*/ 2828556 h 12978397"/>
              <a:gd name="connsiteX460" fmla="*/ 4881071 w 11799252"/>
              <a:gd name="connsiteY460" fmla="*/ 2842244 h 12978397"/>
              <a:gd name="connsiteX461" fmla="*/ 4397751 w 11799252"/>
              <a:gd name="connsiteY461" fmla="*/ 2773885 h 12978397"/>
              <a:gd name="connsiteX462" fmla="*/ 4377542 w 11799252"/>
              <a:gd name="connsiteY462" fmla="*/ 2789972 h 12978397"/>
              <a:gd name="connsiteX463" fmla="*/ 4241654 w 11799252"/>
              <a:gd name="connsiteY463" fmla="*/ 2751899 h 12978397"/>
              <a:gd name="connsiteX464" fmla="*/ 3433899 w 11799252"/>
              <a:gd name="connsiteY464" fmla="*/ 2683260 h 12978397"/>
              <a:gd name="connsiteX465" fmla="*/ 2744413 w 11799252"/>
              <a:gd name="connsiteY465" fmla="*/ 2597541 h 12978397"/>
              <a:gd name="connsiteX466" fmla="*/ 1321294 w 11799252"/>
              <a:gd name="connsiteY466" fmla="*/ 2389835 h 12978397"/>
              <a:gd name="connsiteX467" fmla="*/ 1657078 w 11799252"/>
              <a:gd name="connsiteY467" fmla="*/ 2477224 h 12978397"/>
              <a:gd name="connsiteX468" fmla="*/ 2626543 w 11799252"/>
              <a:gd name="connsiteY468" fmla="*/ 2603857 h 12978397"/>
              <a:gd name="connsiteX469" fmla="*/ 2626543 w 11799252"/>
              <a:gd name="connsiteY469" fmla="*/ 2603857 h 12978397"/>
              <a:gd name="connsiteX470" fmla="*/ 2252816 w 11799252"/>
              <a:gd name="connsiteY470" fmla="*/ 2555331 h 12978397"/>
              <a:gd name="connsiteX471" fmla="*/ 1370743 w 11799252"/>
              <a:gd name="connsiteY471" fmla="*/ 2396999 h 12978397"/>
              <a:gd name="connsiteX472" fmla="*/ 1321294 w 11799252"/>
              <a:gd name="connsiteY472" fmla="*/ 2389835 h 12978397"/>
              <a:gd name="connsiteX473" fmla="*/ 9338226 w 11799252"/>
              <a:gd name="connsiteY473" fmla="*/ 2336676 h 12978397"/>
              <a:gd name="connsiteX474" fmla="*/ 9338226 w 11799252"/>
              <a:gd name="connsiteY474" fmla="*/ 2336676 h 12978397"/>
              <a:gd name="connsiteX475" fmla="*/ 9278685 w 11799252"/>
              <a:gd name="connsiteY475" fmla="*/ 2266632 h 12978397"/>
              <a:gd name="connsiteX476" fmla="*/ 9292121 w 11799252"/>
              <a:gd name="connsiteY476" fmla="*/ 2323759 h 12978397"/>
              <a:gd name="connsiteX477" fmla="*/ 9419027 w 11799252"/>
              <a:gd name="connsiteY477" fmla="*/ 2449932 h 12978397"/>
              <a:gd name="connsiteX478" fmla="*/ 9381035 w 11799252"/>
              <a:gd name="connsiteY478" fmla="*/ 2361357 h 12978397"/>
              <a:gd name="connsiteX479" fmla="*/ 9413449 w 11799252"/>
              <a:gd name="connsiteY479" fmla="*/ 2357752 h 12978397"/>
              <a:gd name="connsiteX480" fmla="*/ 9278685 w 11799252"/>
              <a:gd name="connsiteY480" fmla="*/ 2266632 h 12978397"/>
              <a:gd name="connsiteX481" fmla="*/ 9310139 w 11799252"/>
              <a:gd name="connsiteY481" fmla="*/ 1718127 h 12978397"/>
              <a:gd name="connsiteX482" fmla="*/ 9315915 w 11799252"/>
              <a:gd name="connsiteY482" fmla="*/ 1725097 h 12978397"/>
              <a:gd name="connsiteX483" fmla="*/ 9310139 w 11799252"/>
              <a:gd name="connsiteY483" fmla="*/ 1718127 h 12978397"/>
              <a:gd name="connsiteX484" fmla="*/ 1414046 w 11799252"/>
              <a:gd name="connsiteY484" fmla="*/ 956641 h 12978397"/>
              <a:gd name="connsiteX485" fmla="*/ 1549981 w 11799252"/>
              <a:gd name="connsiteY485" fmla="*/ 1010018 h 12978397"/>
              <a:gd name="connsiteX486" fmla="*/ 3295691 w 11799252"/>
              <a:gd name="connsiteY486" fmla="*/ 1261708 h 12978397"/>
              <a:gd name="connsiteX487" fmla="*/ 6661729 w 11799252"/>
              <a:gd name="connsiteY487" fmla="*/ 1586783 h 12978397"/>
              <a:gd name="connsiteX488" fmla="*/ 8282345 w 11799252"/>
              <a:gd name="connsiteY488" fmla="*/ 1817923 h 12978397"/>
              <a:gd name="connsiteX489" fmla="*/ 7906228 w 11799252"/>
              <a:gd name="connsiteY489" fmla="*/ 1712543 h 12978397"/>
              <a:gd name="connsiteX490" fmla="*/ 7469013 w 11799252"/>
              <a:gd name="connsiteY490" fmla="*/ 1657102 h 12978397"/>
              <a:gd name="connsiteX491" fmla="*/ 1495437 w 11799252"/>
              <a:gd name="connsiteY491" fmla="*/ 971176 h 12978397"/>
              <a:gd name="connsiteX492" fmla="*/ 1414046 w 11799252"/>
              <a:gd name="connsiteY492" fmla="*/ 956641 h 12978397"/>
              <a:gd name="connsiteX493" fmla="*/ 1304055 w 11799252"/>
              <a:gd name="connsiteY493" fmla="*/ 623274 h 12978397"/>
              <a:gd name="connsiteX494" fmla="*/ 1282080 w 11799252"/>
              <a:gd name="connsiteY494" fmla="*/ 630483 h 12978397"/>
              <a:gd name="connsiteX495" fmla="*/ 1307396 w 11799252"/>
              <a:gd name="connsiteY495" fmla="*/ 829686 h 12978397"/>
              <a:gd name="connsiteX496" fmla="*/ 1336623 w 11799252"/>
              <a:gd name="connsiteY496" fmla="*/ 669325 h 12978397"/>
              <a:gd name="connsiteX497" fmla="*/ 1304055 w 11799252"/>
              <a:gd name="connsiteY497" fmla="*/ 623274 h 12978397"/>
              <a:gd name="connsiteX498" fmla="*/ 996434 w 11799252"/>
              <a:gd name="connsiteY498" fmla="*/ 90112 h 12978397"/>
              <a:gd name="connsiteX499" fmla="*/ 1037287 w 11799252"/>
              <a:gd name="connsiteY499" fmla="*/ 112433 h 12978397"/>
              <a:gd name="connsiteX500" fmla="*/ 1088969 w 11799252"/>
              <a:gd name="connsiteY500" fmla="*/ 217531 h 12978397"/>
              <a:gd name="connsiteX501" fmla="*/ 1081235 w 11799252"/>
              <a:gd name="connsiteY501" fmla="*/ 212166 h 12978397"/>
              <a:gd name="connsiteX502" fmla="*/ 1080929 w 11799252"/>
              <a:gd name="connsiteY502" fmla="*/ 211201 h 12978397"/>
              <a:gd name="connsiteX503" fmla="*/ 1062675 w 11799252"/>
              <a:gd name="connsiteY503" fmla="*/ 199290 h 12978397"/>
              <a:gd name="connsiteX504" fmla="*/ 996434 w 11799252"/>
              <a:gd name="connsiteY504" fmla="*/ 90112 h 12978397"/>
              <a:gd name="connsiteX505" fmla="*/ 746469 w 11799252"/>
              <a:gd name="connsiteY505" fmla="*/ 1597 h 12978397"/>
              <a:gd name="connsiteX506" fmla="*/ 883110 w 11799252"/>
              <a:gd name="connsiteY506" fmla="*/ 148980 h 12978397"/>
              <a:gd name="connsiteX507" fmla="*/ 898610 w 11799252"/>
              <a:gd name="connsiteY507" fmla="*/ 28270 h 12978397"/>
              <a:gd name="connsiteX508" fmla="*/ 993609 w 11799252"/>
              <a:gd name="connsiteY508" fmla="*/ 100195 h 12978397"/>
              <a:gd name="connsiteX509" fmla="*/ 996434 w 11799252"/>
              <a:gd name="connsiteY509" fmla="*/ 90112 h 12978397"/>
              <a:gd name="connsiteX510" fmla="*/ 1062675 w 11799252"/>
              <a:gd name="connsiteY510" fmla="*/ 199290 h 12978397"/>
              <a:gd name="connsiteX511" fmla="*/ 1075822 w 11799252"/>
              <a:gd name="connsiteY511" fmla="*/ 208411 h 12978397"/>
              <a:gd name="connsiteX512" fmla="*/ 1081235 w 11799252"/>
              <a:gd name="connsiteY512" fmla="*/ 212166 h 12978397"/>
              <a:gd name="connsiteX513" fmla="*/ 1086144 w 11799252"/>
              <a:gd name="connsiteY513" fmla="*/ 227614 h 12978397"/>
              <a:gd name="connsiteX514" fmla="*/ 1088969 w 11799252"/>
              <a:gd name="connsiteY514" fmla="*/ 217531 h 12978397"/>
              <a:gd name="connsiteX515" fmla="*/ 1149597 w 11799252"/>
              <a:gd name="connsiteY515" fmla="*/ 290701 h 12978397"/>
              <a:gd name="connsiteX516" fmla="*/ 1152458 w 11799252"/>
              <a:gd name="connsiteY516" fmla="*/ 224445 h 12978397"/>
              <a:gd name="connsiteX517" fmla="*/ 1288309 w 11799252"/>
              <a:gd name="connsiteY517" fmla="*/ 318691 h 12978397"/>
              <a:gd name="connsiteX518" fmla="*/ 1277009 w 11799252"/>
              <a:gd name="connsiteY518" fmla="*/ 359021 h 12978397"/>
              <a:gd name="connsiteX519" fmla="*/ 1323005 w 11799252"/>
              <a:gd name="connsiteY519" fmla="*/ 540458 h 12978397"/>
              <a:gd name="connsiteX520" fmla="*/ 1348864 w 11799252"/>
              <a:gd name="connsiteY520" fmla="*/ 504206 h 12978397"/>
              <a:gd name="connsiteX521" fmla="*/ 1379831 w 11799252"/>
              <a:gd name="connsiteY521" fmla="*/ 804672 h 12978397"/>
              <a:gd name="connsiteX522" fmla="*/ 1570696 w 11799252"/>
              <a:gd name="connsiteY522" fmla="*/ 936080 h 12978397"/>
              <a:gd name="connsiteX523" fmla="*/ 3565112 w 11799252"/>
              <a:gd name="connsiteY523" fmla="*/ 1224828 h 12978397"/>
              <a:gd name="connsiteX524" fmla="*/ 4526138 w 11799252"/>
              <a:gd name="connsiteY524" fmla="*/ 1325536 h 12978397"/>
              <a:gd name="connsiteX525" fmla="*/ 6725653 w 11799252"/>
              <a:gd name="connsiteY525" fmla="*/ 1526761 h 12978397"/>
              <a:gd name="connsiteX526" fmla="*/ 7466623 w 11799252"/>
              <a:gd name="connsiteY526" fmla="*/ 1600250 h 12978397"/>
              <a:gd name="connsiteX527" fmla="*/ 8013903 w 11799252"/>
              <a:gd name="connsiteY527" fmla="*/ 1673841 h 12978397"/>
              <a:gd name="connsiteX528" fmla="*/ 8097601 w 11799252"/>
              <a:gd name="connsiteY528" fmla="*/ 1664669 h 12978397"/>
              <a:gd name="connsiteX529" fmla="*/ 8751613 w 11799252"/>
              <a:gd name="connsiteY529" fmla="*/ 1824348 h 12978397"/>
              <a:gd name="connsiteX530" fmla="*/ 9370278 w 11799252"/>
              <a:gd name="connsiteY530" fmla="*/ 2166233 h 12978397"/>
              <a:gd name="connsiteX531" fmla="*/ 9499936 w 11799252"/>
              <a:gd name="connsiteY531" fmla="*/ 2394670 h 12978397"/>
              <a:gd name="connsiteX532" fmla="*/ 9427936 w 11799252"/>
              <a:gd name="connsiteY532" fmla="*/ 2474177 h 12978397"/>
              <a:gd name="connsiteX533" fmla="*/ 9516742 w 11799252"/>
              <a:gd name="connsiteY533" fmla="*/ 2680294 h 12978397"/>
              <a:gd name="connsiteX534" fmla="*/ 9455571 w 11799252"/>
              <a:gd name="connsiteY534" fmla="*/ 2842579 h 12978397"/>
              <a:gd name="connsiteX535" fmla="*/ 9460678 w 11799252"/>
              <a:gd name="connsiteY535" fmla="*/ 3057868 h 12978397"/>
              <a:gd name="connsiteX536" fmla="*/ 9411748 w 11799252"/>
              <a:gd name="connsiteY536" fmla="*/ 3055033 h 12978397"/>
              <a:gd name="connsiteX537" fmla="*/ 9440360 w 11799252"/>
              <a:gd name="connsiteY537" fmla="*/ 3242472 h 12978397"/>
              <a:gd name="connsiteX538" fmla="*/ 9604824 w 11799252"/>
              <a:gd name="connsiteY538" fmla="*/ 3524157 h 12978397"/>
              <a:gd name="connsiteX539" fmla="*/ 9424679 w 11799252"/>
              <a:gd name="connsiteY539" fmla="*/ 3765475 h 12978397"/>
              <a:gd name="connsiteX540" fmla="*/ 9458977 w 11799252"/>
              <a:gd name="connsiteY540" fmla="*/ 3876577 h 12978397"/>
              <a:gd name="connsiteX541" fmla="*/ 9394474 w 11799252"/>
              <a:gd name="connsiteY541" fmla="*/ 4106798 h 12978397"/>
              <a:gd name="connsiteX542" fmla="*/ 9484293 w 11799252"/>
              <a:gd name="connsiteY542" fmla="*/ 4075779 h 12978397"/>
              <a:gd name="connsiteX543" fmla="*/ 9481396 w 11799252"/>
              <a:gd name="connsiteY543" fmla="*/ 4198207 h 12978397"/>
              <a:gd name="connsiteX544" fmla="*/ 9637927 w 11799252"/>
              <a:gd name="connsiteY544" fmla="*/ 4274686 h 12978397"/>
              <a:gd name="connsiteX545" fmla="*/ 9590881 w 11799252"/>
              <a:gd name="connsiteY545" fmla="*/ 4386558 h 12978397"/>
              <a:gd name="connsiteX546" fmla="*/ 9553216 w 11799252"/>
              <a:gd name="connsiteY546" fmla="*/ 4520994 h 12978397"/>
              <a:gd name="connsiteX547" fmla="*/ 9503381 w 11799252"/>
              <a:gd name="connsiteY547" fmla="*/ 4586775 h 12978397"/>
              <a:gd name="connsiteX548" fmla="*/ 9547059 w 11799252"/>
              <a:gd name="connsiteY548" fmla="*/ 4599012 h 12978397"/>
              <a:gd name="connsiteX549" fmla="*/ 9506640 w 11799252"/>
              <a:gd name="connsiteY549" fmla="*/ 4631185 h 12978397"/>
              <a:gd name="connsiteX550" fmla="*/ 9618444 w 11799252"/>
              <a:gd name="connsiteY550" fmla="*/ 4988733 h 12978397"/>
              <a:gd name="connsiteX551" fmla="*/ 9592078 w 11799252"/>
              <a:gd name="connsiteY551" fmla="*/ 5082838 h 12978397"/>
              <a:gd name="connsiteX552" fmla="*/ 9606601 w 11799252"/>
              <a:gd name="connsiteY552" fmla="*/ 5143091 h 12978397"/>
              <a:gd name="connsiteX553" fmla="*/ 9641021 w 11799252"/>
              <a:gd name="connsiteY553" fmla="*/ 5240916 h 12978397"/>
              <a:gd name="connsiteX554" fmla="*/ 9644282 w 11799252"/>
              <a:gd name="connsiteY554" fmla="*/ 5240959 h 12978397"/>
              <a:gd name="connsiteX555" fmla="*/ 9637381 w 11799252"/>
              <a:gd name="connsiteY555" fmla="*/ 5262664 h 12978397"/>
              <a:gd name="connsiteX556" fmla="*/ 9577374 w 11799252"/>
              <a:gd name="connsiteY556" fmla="*/ 5303451 h 12978397"/>
              <a:gd name="connsiteX557" fmla="*/ 9574513 w 11799252"/>
              <a:gd name="connsiteY557" fmla="*/ 5369707 h 12978397"/>
              <a:gd name="connsiteX558" fmla="*/ 9635177 w 11799252"/>
              <a:gd name="connsiteY558" fmla="*/ 5386704 h 12978397"/>
              <a:gd name="connsiteX559" fmla="*/ 9614932 w 11799252"/>
              <a:gd name="connsiteY559" fmla="*/ 5458962 h 12978397"/>
              <a:gd name="connsiteX560" fmla="*/ 9704715 w 11799252"/>
              <a:gd name="connsiteY560" fmla="*/ 5484117 h 12978397"/>
              <a:gd name="connsiteX561" fmla="*/ 9663789 w 11799252"/>
              <a:gd name="connsiteY561" fmla="*/ 5574143 h 12978397"/>
              <a:gd name="connsiteX562" fmla="*/ 9721628 w 11799252"/>
              <a:gd name="connsiteY562" fmla="*/ 5601222 h 12978397"/>
              <a:gd name="connsiteX563" fmla="*/ 9683564 w 11799252"/>
              <a:gd name="connsiteY563" fmla="*/ 5624992 h 12978397"/>
              <a:gd name="connsiteX564" fmla="*/ 9666144 w 11799252"/>
              <a:gd name="connsiteY564" fmla="*/ 5687168 h 12978397"/>
              <a:gd name="connsiteX565" fmla="*/ 9622828 w 11799252"/>
              <a:gd name="connsiteY565" fmla="*/ 5720341 h 12978397"/>
              <a:gd name="connsiteX566" fmla="*/ 9573463 w 11799252"/>
              <a:gd name="connsiteY566" fmla="*/ 5784442 h 12978397"/>
              <a:gd name="connsiteX567" fmla="*/ 9674510 w 11799252"/>
              <a:gd name="connsiteY567" fmla="*/ 5825440 h 12978397"/>
              <a:gd name="connsiteX568" fmla="*/ 9486397 w 11799252"/>
              <a:gd name="connsiteY568" fmla="*/ 5917723 h 12978397"/>
              <a:gd name="connsiteX569" fmla="*/ 9428088 w 11799252"/>
              <a:gd name="connsiteY569" fmla="*/ 6013752 h 12978397"/>
              <a:gd name="connsiteX570" fmla="*/ 9523520 w 11799252"/>
              <a:gd name="connsiteY570" fmla="*/ 6018742 h 12978397"/>
              <a:gd name="connsiteX571" fmla="*/ 9381911 w 11799252"/>
              <a:gd name="connsiteY571" fmla="*/ 6113180 h 12978397"/>
              <a:gd name="connsiteX572" fmla="*/ 9462385 w 11799252"/>
              <a:gd name="connsiteY572" fmla="*/ 6124854 h 12978397"/>
              <a:gd name="connsiteX573" fmla="*/ 9456736 w 11799252"/>
              <a:gd name="connsiteY573" fmla="*/ 6145018 h 12978397"/>
              <a:gd name="connsiteX574" fmla="*/ 9641951 w 11799252"/>
              <a:gd name="connsiteY574" fmla="*/ 6175164 h 12978397"/>
              <a:gd name="connsiteX575" fmla="*/ 9618446 w 11799252"/>
              <a:gd name="connsiteY575" fmla="*/ 6203012 h 12978397"/>
              <a:gd name="connsiteX576" fmla="*/ 9618446 w 11799252"/>
              <a:gd name="connsiteY576" fmla="*/ 6203012 h 12978397"/>
              <a:gd name="connsiteX577" fmla="*/ 9656438 w 11799252"/>
              <a:gd name="connsiteY577" fmla="*/ 6291589 h 12978397"/>
              <a:gd name="connsiteX578" fmla="*/ 9528555 w 11799252"/>
              <a:gd name="connsiteY578" fmla="*/ 6346377 h 12978397"/>
              <a:gd name="connsiteX579" fmla="*/ 9571835 w 11799252"/>
              <a:gd name="connsiteY579" fmla="*/ 6369378 h 12978397"/>
              <a:gd name="connsiteX580" fmla="*/ 9456157 w 11799252"/>
              <a:gd name="connsiteY580" fmla="*/ 6436646 h 12978397"/>
              <a:gd name="connsiteX581" fmla="*/ 10107272 w 11799252"/>
              <a:gd name="connsiteY581" fmla="*/ 6597325 h 12978397"/>
              <a:gd name="connsiteX582" fmla="*/ 10592983 w 11799252"/>
              <a:gd name="connsiteY582" fmla="*/ 6722536 h 12978397"/>
              <a:gd name="connsiteX583" fmla="*/ 10815792 w 11799252"/>
              <a:gd name="connsiteY583" fmla="*/ 6852020 h 12978397"/>
              <a:gd name="connsiteX584" fmla="*/ 10896593 w 11799252"/>
              <a:gd name="connsiteY584" fmla="*/ 6965276 h 12978397"/>
              <a:gd name="connsiteX585" fmla="*/ 11118967 w 11799252"/>
              <a:gd name="connsiteY585" fmla="*/ 7161695 h 12978397"/>
              <a:gd name="connsiteX586" fmla="*/ 10916802 w 11799252"/>
              <a:gd name="connsiteY586" fmla="*/ 7070618 h 12978397"/>
              <a:gd name="connsiteX587" fmla="*/ 10936975 w 11799252"/>
              <a:gd name="connsiteY587" fmla="*/ 7110705 h 12978397"/>
              <a:gd name="connsiteX588" fmla="*/ 11142364 w 11799252"/>
              <a:gd name="connsiteY588" fmla="*/ 7302364 h 12978397"/>
              <a:gd name="connsiteX589" fmla="*/ 11095354 w 11799252"/>
              <a:gd name="connsiteY589" fmla="*/ 7358063 h 12978397"/>
              <a:gd name="connsiteX590" fmla="*/ 11341198 w 11799252"/>
              <a:gd name="connsiteY590" fmla="*/ 7582805 h 12978397"/>
              <a:gd name="connsiteX591" fmla="*/ 11086843 w 11799252"/>
              <a:gd name="connsiteY591" fmla="*/ 7444484 h 12978397"/>
              <a:gd name="connsiteX592" fmla="*/ 10990940 w 11799252"/>
              <a:gd name="connsiteY592" fmla="*/ 7441174 h 12978397"/>
              <a:gd name="connsiteX593" fmla="*/ 11060513 w 11799252"/>
              <a:gd name="connsiteY593" fmla="*/ 7482416 h 12978397"/>
              <a:gd name="connsiteX594" fmla="*/ 11048743 w 11799252"/>
              <a:gd name="connsiteY594" fmla="*/ 7524427 h 12978397"/>
              <a:gd name="connsiteX595" fmla="*/ 11141314 w 11799252"/>
              <a:gd name="connsiteY595" fmla="*/ 7595672 h 12978397"/>
              <a:gd name="connsiteX596" fmla="*/ 11022413 w 11799252"/>
              <a:gd name="connsiteY596" fmla="*/ 7562359 h 12978397"/>
              <a:gd name="connsiteX597" fmla="*/ 11034039 w 11799252"/>
              <a:gd name="connsiteY597" fmla="*/ 7745039 h 12978397"/>
              <a:gd name="connsiteX598" fmla="*/ 11363580 w 11799252"/>
              <a:gd name="connsiteY598" fmla="*/ 7960609 h 12978397"/>
              <a:gd name="connsiteX599" fmla="*/ 11264780 w 11799252"/>
              <a:gd name="connsiteY599" fmla="*/ 8079729 h 12978397"/>
              <a:gd name="connsiteX600" fmla="*/ 11310957 w 11799252"/>
              <a:gd name="connsiteY600" fmla="*/ 7980300 h 12978397"/>
              <a:gd name="connsiteX601" fmla="*/ 11250184 w 11799252"/>
              <a:gd name="connsiteY601" fmla="*/ 8131823 h 12978397"/>
              <a:gd name="connsiteX602" fmla="*/ 11198032 w 11799252"/>
              <a:gd name="connsiteY602" fmla="*/ 8149833 h 12978397"/>
              <a:gd name="connsiteX603" fmla="*/ 11198032 w 11799252"/>
              <a:gd name="connsiteY603" fmla="*/ 8149833 h 12978397"/>
              <a:gd name="connsiteX604" fmla="*/ 11385565 w 11799252"/>
              <a:gd name="connsiteY604" fmla="*/ 8349176 h 12978397"/>
              <a:gd name="connsiteX605" fmla="*/ 11501207 w 11799252"/>
              <a:gd name="connsiteY605" fmla="*/ 8459508 h 12978397"/>
              <a:gd name="connsiteX606" fmla="*/ 11437610 w 11799252"/>
              <a:gd name="connsiteY606" fmla="*/ 8621113 h 12978397"/>
              <a:gd name="connsiteX607" fmla="*/ 11667917 w 11799252"/>
              <a:gd name="connsiteY607" fmla="*/ 9022738 h 12978397"/>
              <a:gd name="connsiteX608" fmla="*/ 11595410 w 11799252"/>
              <a:gd name="connsiteY608" fmla="*/ 9160098 h 12978397"/>
              <a:gd name="connsiteX609" fmla="*/ 11768420 w 11799252"/>
              <a:gd name="connsiteY609" fmla="*/ 9299190 h 12978397"/>
              <a:gd name="connsiteX610" fmla="*/ 11586464 w 11799252"/>
              <a:gd name="connsiteY610" fmla="*/ 9192026 h 12978397"/>
              <a:gd name="connsiteX611" fmla="*/ 11690372 w 11799252"/>
              <a:gd name="connsiteY611" fmla="*/ 9288196 h 12978397"/>
              <a:gd name="connsiteX612" fmla="*/ 11646549 w 11799252"/>
              <a:gd name="connsiteY612" fmla="*/ 9500651 h 12978397"/>
              <a:gd name="connsiteX613" fmla="*/ 11753209 w 11799252"/>
              <a:gd name="connsiteY613" fmla="*/ 9699083 h 12978397"/>
              <a:gd name="connsiteX614" fmla="*/ 11700550 w 11799252"/>
              <a:gd name="connsiteY614" fmla="*/ 9774947 h 12978397"/>
              <a:gd name="connsiteX615" fmla="*/ 11799206 w 11799252"/>
              <a:gd name="connsiteY615" fmla="*/ 9880520 h 12978397"/>
              <a:gd name="connsiteX616" fmla="*/ 11735246 w 11799252"/>
              <a:gd name="connsiteY616" fmla="*/ 9996714 h 12978397"/>
              <a:gd name="connsiteX617" fmla="*/ 11645427 w 11799252"/>
              <a:gd name="connsiteY617" fmla="*/ 10027732 h 12978397"/>
              <a:gd name="connsiteX618" fmla="*/ 11439423 w 11799252"/>
              <a:gd name="connsiteY618" fmla="*/ 10183873 h 12978397"/>
              <a:gd name="connsiteX619" fmla="*/ 11575745 w 11799252"/>
              <a:gd name="connsiteY619" fmla="*/ 10155009 h 12978397"/>
              <a:gd name="connsiteX620" fmla="*/ 11526381 w 11799252"/>
              <a:gd name="connsiteY620" fmla="*/ 10219110 h 12978397"/>
              <a:gd name="connsiteX621" fmla="*/ 11538080 w 11799252"/>
              <a:gd name="connsiteY621" fmla="*/ 10289445 h 12978397"/>
              <a:gd name="connsiteX622" fmla="*/ 11366446 w 11799252"/>
              <a:gd name="connsiteY622" fmla="*/ 10444341 h 12978397"/>
              <a:gd name="connsiteX623" fmla="*/ 11395565 w 11799252"/>
              <a:gd name="connsiteY623" fmla="*/ 10452499 h 12978397"/>
              <a:gd name="connsiteX624" fmla="*/ 11372024 w 11799252"/>
              <a:gd name="connsiteY624" fmla="*/ 10536522 h 12978397"/>
              <a:gd name="connsiteX625" fmla="*/ 11247400 w 11799252"/>
              <a:gd name="connsiteY625" fmla="*/ 10635719 h 12978397"/>
              <a:gd name="connsiteX626" fmla="*/ 11329388 w 11799252"/>
              <a:gd name="connsiteY626" fmla="*/ 10618932 h 12978397"/>
              <a:gd name="connsiteX627" fmla="*/ 11335800 w 11799252"/>
              <a:gd name="connsiteY627" fmla="*/ 10615082 h 12978397"/>
              <a:gd name="connsiteX628" fmla="*/ 11350529 w 11799252"/>
              <a:gd name="connsiteY628" fmla="*/ 10618201 h 12978397"/>
              <a:gd name="connsiteX629" fmla="*/ 11406793 w 11799252"/>
              <a:gd name="connsiteY629" fmla="*/ 10645943 h 12978397"/>
              <a:gd name="connsiteX630" fmla="*/ 11519682 w 11799252"/>
              <a:gd name="connsiteY630" fmla="*/ 10532583 h 12978397"/>
              <a:gd name="connsiteX631" fmla="*/ 11386076 w 11799252"/>
              <a:gd name="connsiteY631" fmla="*/ 10719882 h 12978397"/>
              <a:gd name="connsiteX632" fmla="*/ 11246893 w 11799252"/>
              <a:gd name="connsiteY632" fmla="*/ 10815001 h 12978397"/>
              <a:gd name="connsiteX633" fmla="*/ 10777988 w 11799252"/>
              <a:gd name="connsiteY633" fmla="*/ 10975413 h 12978397"/>
              <a:gd name="connsiteX634" fmla="*/ 10774662 w 11799252"/>
              <a:gd name="connsiteY634" fmla="*/ 10976775 h 12978397"/>
              <a:gd name="connsiteX635" fmla="*/ 10774067 w 11799252"/>
              <a:gd name="connsiteY635" fmla="*/ 10977160 h 12978397"/>
              <a:gd name="connsiteX636" fmla="*/ 10753320 w 11799252"/>
              <a:gd name="connsiteY636" fmla="*/ 10986399 h 12978397"/>
              <a:gd name="connsiteX637" fmla="*/ 10739924 w 11799252"/>
              <a:gd name="connsiteY637" fmla="*/ 10999183 h 12978397"/>
              <a:gd name="connsiteX638" fmla="*/ 10774067 w 11799252"/>
              <a:gd name="connsiteY638" fmla="*/ 10977160 h 12978397"/>
              <a:gd name="connsiteX639" fmla="*/ 10777988 w 11799252"/>
              <a:gd name="connsiteY639" fmla="*/ 10975413 h 12978397"/>
              <a:gd name="connsiteX640" fmla="*/ 10707944 w 11799252"/>
              <a:gd name="connsiteY640" fmla="*/ 11057281 h 12978397"/>
              <a:gd name="connsiteX641" fmla="*/ 10928435 w 11799252"/>
              <a:gd name="connsiteY641" fmla="*/ 11017565 h 12978397"/>
              <a:gd name="connsiteX642" fmla="*/ 11261381 w 11799252"/>
              <a:gd name="connsiteY642" fmla="*/ 10931426 h 12978397"/>
              <a:gd name="connsiteX643" fmla="*/ 10815111 w 11799252"/>
              <a:gd name="connsiteY643" fmla="*/ 11076432 h 12978397"/>
              <a:gd name="connsiteX644" fmla="*/ 10780306 w 11799252"/>
              <a:gd name="connsiteY644" fmla="*/ 11144612 h 12978397"/>
              <a:gd name="connsiteX645" fmla="*/ 10533884 w 11799252"/>
              <a:gd name="connsiteY645" fmla="*/ 11211497 h 12978397"/>
              <a:gd name="connsiteX646" fmla="*/ 10267252 w 11799252"/>
              <a:gd name="connsiteY646" fmla="*/ 11294468 h 12978397"/>
              <a:gd name="connsiteX647" fmla="*/ 10536673 w 11799252"/>
              <a:gd name="connsiteY647" fmla="*/ 11257587 h 12978397"/>
              <a:gd name="connsiteX648" fmla="*/ 10293148 w 11799252"/>
              <a:gd name="connsiteY648" fmla="*/ 11323471 h 12978397"/>
              <a:gd name="connsiteX649" fmla="*/ 10266818 w 11799252"/>
              <a:gd name="connsiteY649" fmla="*/ 11361403 h 12978397"/>
              <a:gd name="connsiteX650" fmla="*/ 10052810 w 11799252"/>
              <a:gd name="connsiteY650" fmla="*/ 11424683 h 12978397"/>
              <a:gd name="connsiteX651" fmla="*/ 8618641 w 11799252"/>
              <a:gd name="connsiteY651" fmla="*/ 11742367 h 12978397"/>
              <a:gd name="connsiteX652" fmla="*/ 8737542 w 11799252"/>
              <a:gd name="connsiteY652" fmla="*/ 11775681 h 12978397"/>
              <a:gd name="connsiteX653" fmla="*/ 9013084 w 11799252"/>
              <a:gd name="connsiteY653" fmla="*/ 11716955 h 12978397"/>
              <a:gd name="connsiteX654" fmla="*/ 9293369 w 11799252"/>
              <a:gd name="connsiteY654" fmla="*/ 11706679 h 12978397"/>
              <a:gd name="connsiteX655" fmla="*/ 8761011 w 11799252"/>
              <a:gd name="connsiteY655" fmla="*/ 11804005 h 12978397"/>
              <a:gd name="connsiteX656" fmla="*/ 8798170 w 11799252"/>
              <a:gd name="connsiteY656" fmla="*/ 11848850 h 12978397"/>
              <a:gd name="connsiteX657" fmla="*/ 9174396 w 11799252"/>
              <a:gd name="connsiteY657" fmla="*/ 11785711 h 12978397"/>
              <a:gd name="connsiteX658" fmla="*/ 9119780 w 11799252"/>
              <a:gd name="connsiteY658" fmla="*/ 11859215 h 12978397"/>
              <a:gd name="connsiteX659" fmla="*/ 9394814 w 11799252"/>
              <a:gd name="connsiteY659" fmla="*/ 11858342 h 12978397"/>
              <a:gd name="connsiteX660" fmla="*/ 9348275 w 11799252"/>
              <a:gd name="connsiteY660" fmla="*/ 11912359 h 12978397"/>
              <a:gd name="connsiteX661" fmla="*/ 9345414 w 11799252"/>
              <a:gd name="connsiteY661" fmla="*/ 11978615 h 12978397"/>
              <a:gd name="connsiteX662" fmla="*/ 9307314 w 11799252"/>
              <a:gd name="connsiteY662" fmla="*/ 12058558 h 12978397"/>
              <a:gd name="connsiteX663" fmla="*/ 7966658 w 11799252"/>
              <a:gd name="connsiteY663" fmla="*/ 12322699 h 12978397"/>
              <a:gd name="connsiteX664" fmla="*/ 7966658 w 11799252"/>
              <a:gd name="connsiteY664" fmla="*/ 12322699 h 12978397"/>
              <a:gd name="connsiteX665" fmla="*/ 8603358 w 11799252"/>
              <a:gd name="connsiteY665" fmla="*/ 12254607 h 12978397"/>
              <a:gd name="connsiteX666" fmla="*/ 8816017 w 11799252"/>
              <a:gd name="connsiteY666" fmla="*/ 12219494 h 12978397"/>
              <a:gd name="connsiteX667" fmla="*/ 8967479 w 11799252"/>
              <a:gd name="connsiteY667" fmla="*/ 12179522 h 12978397"/>
              <a:gd name="connsiteX668" fmla="*/ 8982660 w 11799252"/>
              <a:gd name="connsiteY668" fmla="*/ 12177859 h 12978397"/>
              <a:gd name="connsiteX669" fmla="*/ 9083807 w 11799252"/>
              <a:gd name="connsiteY669" fmla="*/ 12163911 h 12978397"/>
              <a:gd name="connsiteX670" fmla="*/ 9127035 w 11799252"/>
              <a:gd name="connsiteY670" fmla="*/ 12157525 h 12978397"/>
              <a:gd name="connsiteX671" fmla="*/ 9156220 w 11799252"/>
              <a:gd name="connsiteY671" fmla="*/ 12155323 h 12978397"/>
              <a:gd name="connsiteX672" fmla="*/ 9214634 w 11799252"/>
              <a:gd name="connsiteY672" fmla="*/ 12155832 h 12978397"/>
              <a:gd name="connsiteX673" fmla="*/ 9121990 w 11799252"/>
              <a:gd name="connsiteY673" fmla="*/ 12196932 h 12978397"/>
              <a:gd name="connsiteX674" fmla="*/ 8171684 w 11799252"/>
              <a:gd name="connsiteY674" fmla="*/ 12347520 h 12978397"/>
              <a:gd name="connsiteX675" fmla="*/ 7349733 w 11799252"/>
              <a:gd name="connsiteY675" fmla="*/ 12441640 h 12978397"/>
              <a:gd name="connsiteX676" fmla="*/ 7164010 w 11799252"/>
              <a:gd name="connsiteY676" fmla="*/ 12469348 h 12978397"/>
              <a:gd name="connsiteX677" fmla="*/ 8122320 w 11799252"/>
              <a:gd name="connsiteY677" fmla="*/ 12411621 h 12978397"/>
              <a:gd name="connsiteX678" fmla="*/ 8962127 w 11799252"/>
              <a:gd name="connsiteY678" fmla="*/ 12309817 h 12978397"/>
              <a:gd name="connsiteX679" fmla="*/ 9243282 w 11799252"/>
              <a:gd name="connsiteY679" fmla="*/ 12287098 h 12978397"/>
              <a:gd name="connsiteX680" fmla="*/ 9376345 w 11799252"/>
              <a:gd name="connsiteY680" fmla="*/ 12335254 h 12978397"/>
              <a:gd name="connsiteX681" fmla="*/ 9159041 w 11799252"/>
              <a:gd name="connsiteY681" fmla="*/ 12410297 h 12978397"/>
              <a:gd name="connsiteX682" fmla="*/ 8374248 w 11799252"/>
              <a:gd name="connsiteY682" fmla="*/ 12549262 h 12978397"/>
              <a:gd name="connsiteX683" fmla="*/ 8281604 w 11799252"/>
              <a:gd name="connsiteY683" fmla="*/ 12590363 h 12978397"/>
              <a:gd name="connsiteX684" fmla="*/ 8973355 w 11799252"/>
              <a:gd name="connsiteY684" fmla="*/ 12503260 h 12978397"/>
              <a:gd name="connsiteX685" fmla="*/ 9239479 w 11799252"/>
              <a:gd name="connsiteY685" fmla="*/ 12478143 h 12978397"/>
              <a:gd name="connsiteX686" fmla="*/ 9092256 w 11799252"/>
              <a:gd name="connsiteY686" fmla="*/ 12536574 h 12978397"/>
              <a:gd name="connsiteX687" fmla="*/ 9109604 w 11799252"/>
              <a:gd name="connsiteY687" fmla="*/ 12586743 h 12978397"/>
              <a:gd name="connsiteX688" fmla="*/ 8168208 w 11799252"/>
              <a:gd name="connsiteY688" fmla="*/ 12761576 h 12978397"/>
              <a:gd name="connsiteX689" fmla="*/ 8075565 w 11799252"/>
              <a:gd name="connsiteY689" fmla="*/ 12802676 h 12978397"/>
              <a:gd name="connsiteX690" fmla="*/ 8005557 w 11799252"/>
              <a:gd name="connsiteY690" fmla="*/ 12828371 h 12978397"/>
              <a:gd name="connsiteX691" fmla="*/ 5880687 w 11799252"/>
              <a:gd name="connsiteY691" fmla="*/ 12939849 h 12978397"/>
              <a:gd name="connsiteX692" fmla="*/ 5741468 w 11799252"/>
              <a:gd name="connsiteY692" fmla="*/ 12969713 h 12978397"/>
              <a:gd name="connsiteX693" fmla="*/ 4641258 w 11799252"/>
              <a:gd name="connsiteY693" fmla="*/ 12964123 h 12978397"/>
              <a:gd name="connsiteX694" fmla="*/ 4233126 w 11799252"/>
              <a:gd name="connsiteY694" fmla="*/ 12973013 h 12978397"/>
              <a:gd name="connsiteX695" fmla="*/ 3827818 w 11799252"/>
              <a:gd name="connsiteY695" fmla="*/ 12971821 h 12978397"/>
              <a:gd name="connsiteX696" fmla="*/ 1485788 w 11799252"/>
              <a:gd name="connsiteY696" fmla="*/ 12933652 h 12978397"/>
              <a:gd name="connsiteX697" fmla="*/ 724536 w 11799252"/>
              <a:gd name="connsiteY697" fmla="*/ 12867167 h 12978397"/>
              <a:gd name="connsiteX698" fmla="*/ 759848 w 11799252"/>
              <a:gd name="connsiteY698" fmla="*/ 12741134 h 12978397"/>
              <a:gd name="connsiteX699" fmla="*/ 724645 w 11799252"/>
              <a:gd name="connsiteY699" fmla="*/ 12698648 h 12978397"/>
              <a:gd name="connsiteX700" fmla="*/ 774480 w 11799252"/>
              <a:gd name="connsiteY700" fmla="*/ 12632867 h 12978397"/>
              <a:gd name="connsiteX701" fmla="*/ 710556 w 11799252"/>
              <a:gd name="connsiteY701" fmla="*/ 12571461 h 12978397"/>
              <a:gd name="connsiteX702" fmla="*/ 768431 w 11799252"/>
              <a:gd name="connsiteY702" fmla="*/ 12542367 h 12978397"/>
              <a:gd name="connsiteX703" fmla="*/ 696033 w 11799252"/>
              <a:gd name="connsiteY703" fmla="*/ 12511209 h 12978397"/>
              <a:gd name="connsiteX704" fmla="*/ 731308 w 11799252"/>
              <a:gd name="connsiteY704" fmla="*/ 12441348 h 12978397"/>
              <a:gd name="connsiteX705" fmla="*/ 823916 w 11799252"/>
              <a:gd name="connsiteY705" fmla="*/ 12456421 h 12978397"/>
              <a:gd name="connsiteX706" fmla="*/ 711570 w 11799252"/>
              <a:gd name="connsiteY706" fmla="*/ 12334326 h 12978397"/>
              <a:gd name="connsiteX707" fmla="*/ 786829 w 11799252"/>
              <a:gd name="connsiteY707" fmla="*/ 12299229 h 12978397"/>
              <a:gd name="connsiteX708" fmla="*/ 760572 w 11799252"/>
              <a:gd name="connsiteY708" fmla="*/ 12224815 h 12978397"/>
              <a:gd name="connsiteX709" fmla="*/ 772342 w 11799252"/>
              <a:gd name="connsiteY709" fmla="*/ 12182804 h 12978397"/>
              <a:gd name="connsiteX710" fmla="*/ 798237 w 11799252"/>
              <a:gd name="connsiteY710" fmla="*/ 12090379 h 12978397"/>
              <a:gd name="connsiteX711" fmla="*/ 804793 w 11799252"/>
              <a:gd name="connsiteY711" fmla="*/ 12001598 h 12978397"/>
              <a:gd name="connsiteX712" fmla="*/ 839199 w 11799252"/>
              <a:gd name="connsiteY712" fmla="*/ 11944181 h 12978397"/>
              <a:gd name="connsiteX713" fmla="*/ 700523 w 11799252"/>
              <a:gd name="connsiteY713" fmla="*/ 11860018 h 12978397"/>
              <a:gd name="connsiteX714" fmla="*/ 845790 w 11799252"/>
              <a:gd name="connsiteY714" fmla="*/ 11799227 h 12978397"/>
              <a:gd name="connsiteX715" fmla="*/ 764482 w 11799252"/>
              <a:gd name="connsiteY715" fmla="*/ 11743824 h 12978397"/>
              <a:gd name="connsiteX716" fmla="*/ 802619 w 11799252"/>
              <a:gd name="connsiteY716" fmla="*/ 11607708 h 12978397"/>
              <a:gd name="connsiteX717" fmla="*/ 785705 w 11799252"/>
              <a:gd name="connsiteY717" fmla="*/ 11490603 h 12978397"/>
              <a:gd name="connsiteX718" fmla="*/ 892945 w 11799252"/>
              <a:gd name="connsiteY718" fmla="*/ 11397409 h 12978397"/>
              <a:gd name="connsiteX719" fmla="*/ 855858 w 11799252"/>
              <a:gd name="connsiteY719" fmla="*/ 11240217 h 12978397"/>
              <a:gd name="connsiteX720" fmla="*/ 808920 w 11799252"/>
              <a:gd name="connsiteY720" fmla="*/ 11183570 h 12978397"/>
              <a:gd name="connsiteX721" fmla="*/ 829600 w 11799252"/>
              <a:gd name="connsiteY721" fmla="*/ 11165803 h 12978397"/>
              <a:gd name="connsiteX722" fmla="*/ 789146 w 11799252"/>
              <a:gd name="connsiteY722" fmla="*/ 11132720 h 12978397"/>
              <a:gd name="connsiteX723" fmla="*/ 835286 w 11799252"/>
              <a:gd name="connsiteY723" fmla="*/ 11089465 h 12978397"/>
              <a:gd name="connsiteX724" fmla="*/ 783604 w 11799252"/>
              <a:gd name="connsiteY724" fmla="*/ 10984367 h 12978397"/>
              <a:gd name="connsiteX725" fmla="*/ 818373 w 11799252"/>
              <a:gd name="connsiteY725" fmla="*/ 10972360 h 12978397"/>
              <a:gd name="connsiteX726" fmla="*/ 803849 w 11799252"/>
              <a:gd name="connsiteY726" fmla="*/ 10912108 h 12978397"/>
              <a:gd name="connsiteX727" fmla="*/ 839161 w 11799252"/>
              <a:gd name="connsiteY727" fmla="*/ 10786074 h 12978397"/>
              <a:gd name="connsiteX728" fmla="*/ 934630 w 11799252"/>
              <a:gd name="connsiteY728" fmla="*/ 10734891 h 12978397"/>
              <a:gd name="connsiteX729" fmla="*/ 818952 w 11799252"/>
              <a:gd name="connsiteY729" fmla="*/ 10680733 h 12978397"/>
              <a:gd name="connsiteX730" fmla="*/ 874002 w 11799252"/>
              <a:gd name="connsiteY730" fmla="*/ 10661722 h 12978397"/>
              <a:gd name="connsiteX731" fmla="*/ 807724 w 11799252"/>
              <a:gd name="connsiteY731" fmla="*/ 10608717 h 12978397"/>
              <a:gd name="connsiteX732" fmla="*/ 900404 w 11799252"/>
              <a:gd name="connsiteY732" fmla="*/ 10511444 h 12978397"/>
              <a:gd name="connsiteX733" fmla="*/ 825579 w 11799252"/>
              <a:gd name="connsiteY733" fmla="*/ 10479605 h 12978397"/>
              <a:gd name="connsiteX734" fmla="*/ 895261 w 11799252"/>
              <a:gd name="connsiteY734" fmla="*/ 10352328 h 12978397"/>
              <a:gd name="connsiteX735" fmla="*/ 837422 w 11799252"/>
              <a:gd name="connsiteY735" fmla="*/ 10325248 h 12978397"/>
              <a:gd name="connsiteX736" fmla="*/ 872263 w 11799252"/>
              <a:gd name="connsiteY736" fmla="*/ 10200896 h 12978397"/>
              <a:gd name="connsiteX737" fmla="*/ 941908 w 11799252"/>
              <a:gd name="connsiteY737" fmla="*/ 10129791 h 12978397"/>
              <a:gd name="connsiteX738" fmla="*/ 901454 w 11799252"/>
              <a:gd name="connsiteY738" fmla="*/ 10096708 h 12978397"/>
              <a:gd name="connsiteX739" fmla="*/ 829054 w 11799252"/>
              <a:gd name="connsiteY739" fmla="*/ 10065549 h 12978397"/>
              <a:gd name="connsiteX740" fmla="*/ 838036 w 11799252"/>
              <a:gd name="connsiteY740" fmla="*/ 9977448 h 12978397"/>
              <a:gd name="connsiteX741" fmla="*/ 896310 w 11799252"/>
              <a:gd name="connsiteY741" fmla="*/ 9937592 h 12978397"/>
              <a:gd name="connsiteX742" fmla="*/ 843722 w 11799252"/>
              <a:gd name="connsiteY742" fmla="*/ 9901110 h 12978397"/>
              <a:gd name="connsiteX743" fmla="*/ 896382 w 11799252"/>
              <a:gd name="connsiteY743" fmla="*/ 9825246 h 12978397"/>
              <a:gd name="connsiteX744" fmla="*/ 855927 w 11799252"/>
              <a:gd name="connsiteY744" fmla="*/ 9792163 h 12978397"/>
              <a:gd name="connsiteX745" fmla="*/ 899279 w 11799252"/>
              <a:gd name="connsiteY745" fmla="*/ 9702818 h 12978397"/>
              <a:gd name="connsiteX746" fmla="*/ 809497 w 11799252"/>
              <a:gd name="connsiteY746" fmla="*/ 9677662 h 12978397"/>
              <a:gd name="connsiteX747" fmla="*/ 835826 w 11799252"/>
              <a:gd name="connsiteY747" fmla="*/ 9639731 h 12978397"/>
              <a:gd name="connsiteX748" fmla="*/ 847597 w 11799252"/>
              <a:gd name="connsiteY748" fmla="*/ 9597719 h 12978397"/>
              <a:gd name="connsiteX749" fmla="*/ 949150 w 11799252"/>
              <a:gd name="connsiteY749" fmla="*/ 9580864 h 12978397"/>
              <a:gd name="connsiteX750" fmla="*/ 992430 w 11799252"/>
              <a:gd name="connsiteY750" fmla="*/ 9482436 h 12978397"/>
              <a:gd name="connsiteX751" fmla="*/ 784615 w 11799252"/>
              <a:gd name="connsiteY751" fmla="*/ 9411524 h 12978397"/>
              <a:gd name="connsiteX752" fmla="*/ 871681 w 11799252"/>
              <a:gd name="connsiteY752" fmla="*/ 9278243 h 12978397"/>
              <a:gd name="connsiteX753" fmla="*/ 813878 w 11799252"/>
              <a:gd name="connsiteY753" fmla="*/ 9194991 h 12978397"/>
              <a:gd name="connsiteX754" fmla="*/ 889138 w 11799252"/>
              <a:gd name="connsiteY754" fmla="*/ 9159894 h 12978397"/>
              <a:gd name="connsiteX755" fmla="*/ 834160 w 11799252"/>
              <a:gd name="connsiteY755" fmla="*/ 9066559 h 12978397"/>
              <a:gd name="connsiteX756" fmla="*/ 906558 w 11799252"/>
              <a:gd name="connsiteY756" fmla="*/ 9097717 h 12978397"/>
              <a:gd name="connsiteX757" fmla="*/ 805476 w 11799252"/>
              <a:gd name="connsiteY757" fmla="*/ 8991465 h 12978397"/>
              <a:gd name="connsiteX758" fmla="*/ 649994 w 11799252"/>
              <a:gd name="connsiteY758" fmla="*/ 8621678 h 12978397"/>
              <a:gd name="connsiteX759" fmla="*/ 699322 w 11799252"/>
              <a:gd name="connsiteY759" fmla="*/ 8613751 h 12978397"/>
              <a:gd name="connsiteX760" fmla="*/ 690956 w 11799252"/>
              <a:gd name="connsiteY760" fmla="*/ 8475480 h 12978397"/>
              <a:gd name="connsiteX761" fmla="*/ 717322 w 11799252"/>
              <a:gd name="connsiteY761" fmla="*/ 8381375 h 12978397"/>
              <a:gd name="connsiteX762" fmla="*/ 688637 w 11799252"/>
              <a:gd name="connsiteY762" fmla="*/ 8306281 h 12978397"/>
              <a:gd name="connsiteX763" fmla="*/ 720617 w 11799252"/>
              <a:gd name="connsiteY763" fmla="*/ 8248184 h 12978397"/>
              <a:gd name="connsiteX764" fmla="*/ 711743 w 11799252"/>
              <a:gd name="connsiteY764" fmla="*/ 8167767 h 12978397"/>
              <a:gd name="connsiteX765" fmla="*/ 752668 w 11799252"/>
              <a:gd name="connsiteY765" fmla="*/ 8077741 h 12978397"/>
              <a:gd name="connsiteX766" fmla="*/ 744338 w 11799252"/>
              <a:gd name="connsiteY766" fmla="*/ 7883297 h 12978397"/>
              <a:gd name="connsiteX767" fmla="*/ 781968 w 11799252"/>
              <a:gd name="connsiteY767" fmla="*/ 7805035 h 12978397"/>
              <a:gd name="connsiteX768" fmla="*/ 750567 w 11799252"/>
              <a:gd name="connsiteY768" fmla="*/ 7571505 h 12978397"/>
              <a:gd name="connsiteX769" fmla="*/ 791999 w 11799252"/>
              <a:gd name="connsiteY769" fmla="*/ 7302198 h 12978397"/>
              <a:gd name="connsiteX770" fmla="*/ 748792 w 11799252"/>
              <a:gd name="connsiteY770" fmla="*/ 7166852 h 12978397"/>
              <a:gd name="connsiteX771" fmla="*/ 801488 w 11799252"/>
              <a:gd name="connsiteY771" fmla="*/ 7034815 h 12978397"/>
              <a:gd name="connsiteX772" fmla="*/ 789826 w 11799252"/>
              <a:gd name="connsiteY772" fmla="*/ 6908307 h 12978397"/>
              <a:gd name="connsiteX773" fmla="*/ 827962 w 11799252"/>
              <a:gd name="connsiteY773" fmla="*/ 6772192 h 12978397"/>
              <a:gd name="connsiteX774" fmla="*/ 799278 w 11799252"/>
              <a:gd name="connsiteY774" fmla="*/ 6697098 h 12978397"/>
              <a:gd name="connsiteX775" fmla="*/ 840203 w 11799252"/>
              <a:gd name="connsiteY775" fmla="*/ 6607072 h 12978397"/>
              <a:gd name="connsiteX776" fmla="*/ 779648 w 11799252"/>
              <a:gd name="connsiteY776" fmla="*/ 6421557 h 12978397"/>
              <a:gd name="connsiteX777" fmla="*/ 835712 w 11799252"/>
              <a:gd name="connsiteY777" fmla="*/ 6043983 h 12978397"/>
              <a:gd name="connsiteX778" fmla="*/ 763422 w 11799252"/>
              <a:gd name="connsiteY778" fmla="*/ 5844305 h 12978397"/>
              <a:gd name="connsiteX779" fmla="*/ 851429 w 11799252"/>
              <a:gd name="connsiteY779" fmla="*/ 5464808 h 12978397"/>
              <a:gd name="connsiteX780" fmla="*/ 842556 w 11799252"/>
              <a:gd name="connsiteY780" fmla="*/ 5384391 h 12978397"/>
              <a:gd name="connsiteX781" fmla="*/ 799384 w 11799252"/>
              <a:gd name="connsiteY781" fmla="*/ 5192872 h 12978397"/>
              <a:gd name="connsiteX782" fmla="*/ 976776 w 11799252"/>
              <a:gd name="connsiteY782" fmla="*/ 4849291 h 12978397"/>
              <a:gd name="connsiteX783" fmla="*/ 1107484 w 11799252"/>
              <a:gd name="connsiteY783" fmla="*/ 4784421 h 12978397"/>
              <a:gd name="connsiteX784" fmla="*/ 1009263 w 11799252"/>
              <a:gd name="connsiteY784" fmla="*/ 4733341 h 12978397"/>
              <a:gd name="connsiteX785" fmla="*/ 1072752 w 11799252"/>
              <a:gd name="connsiteY785" fmla="*/ 4740254 h 12978397"/>
              <a:gd name="connsiteX786" fmla="*/ 890759 w 11799252"/>
              <a:gd name="connsiteY786" fmla="*/ 4689265 h 12978397"/>
              <a:gd name="connsiteX787" fmla="*/ 358147 w 11799252"/>
              <a:gd name="connsiteY787" fmla="*/ 4451233 h 12978397"/>
              <a:gd name="connsiteX788" fmla="*/ 5571 w 11799252"/>
              <a:gd name="connsiteY788" fmla="*/ 4261832 h 12978397"/>
              <a:gd name="connsiteX789" fmla="*/ 69060 w 11799252"/>
              <a:gd name="connsiteY789" fmla="*/ 4268746 h 12978397"/>
              <a:gd name="connsiteX790" fmla="*/ 61056 w 11799252"/>
              <a:gd name="connsiteY790" fmla="*/ 4175885 h 12978397"/>
              <a:gd name="connsiteX791" fmla="*/ 153265 w 11799252"/>
              <a:gd name="connsiteY791" fmla="*/ 4201720 h 12978397"/>
              <a:gd name="connsiteX792" fmla="*/ 84633 w 11799252"/>
              <a:gd name="connsiteY792" fmla="*/ 4035690 h 12978397"/>
              <a:gd name="connsiteX793" fmla="*/ 162754 w 11799252"/>
              <a:gd name="connsiteY793" fmla="*/ 3934337 h 12978397"/>
              <a:gd name="connsiteX794" fmla="*/ 145912 w 11799252"/>
              <a:gd name="connsiteY794" fmla="*/ 3704887 h 12978397"/>
              <a:gd name="connsiteX795" fmla="*/ 171772 w 11799252"/>
              <a:gd name="connsiteY795" fmla="*/ 3668635 h 12978397"/>
              <a:gd name="connsiteX796" fmla="*/ 111615 w 11799252"/>
              <a:gd name="connsiteY796" fmla="*/ 3593785 h 12978397"/>
              <a:gd name="connsiteX797" fmla="*/ 195892 w 11799252"/>
              <a:gd name="connsiteY797" fmla="*/ 3292985 h 12978397"/>
              <a:gd name="connsiteX798" fmla="*/ 193103 w 11799252"/>
              <a:gd name="connsiteY798" fmla="*/ 3246896 h 12978397"/>
              <a:gd name="connsiteX799" fmla="*/ 227871 w 11799252"/>
              <a:gd name="connsiteY799" fmla="*/ 3234889 h 12978397"/>
              <a:gd name="connsiteX800" fmla="*/ 193574 w 11799252"/>
              <a:gd name="connsiteY800" fmla="*/ 3123787 h 12978397"/>
              <a:gd name="connsiteX801" fmla="*/ 292917 w 11799252"/>
              <a:gd name="connsiteY801" fmla="*/ 2769214 h 12978397"/>
              <a:gd name="connsiteX802" fmla="*/ 275641 w 11799252"/>
              <a:gd name="connsiteY802" fmla="*/ 2606698 h 12978397"/>
              <a:gd name="connsiteX803" fmla="*/ 354703 w 11799252"/>
              <a:gd name="connsiteY803" fmla="*/ 2259129 h 12978397"/>
              <a:gd name="connsiteX804" fmla="*/ 354775 w 11799252"/>
              <a:gd name="connsiteY804" fmla="*/ 2146783 h 12978397"/>
              <a:gd name="connsiteX805" fmla="*/ 390015 w 11799252"/>
              <a:gd name="connsiteY805" fmla="*/ 2133095 h 12978397"/>
              <a:gd name="connsiteX806" fmla="*/ 407580 w 11799252"/>
              <a:gd name="connsiteY806" fmla="*/ 1846228 h 12978397"/>
              <a:gd name="connsiteX807" fmla="*/ 385522 w 11799252"/>
              <a:gd name="connsiteY807" fmla="*/ 1570007 h 12978397"/>
              <a:gd name="connsiteX808" fmla="*/ 442926 w 11799252"/>
              <a:gd name="connsiteY808" fmla="*/ 1542593 h 12978397"/>
              <a:gd name="connsiteX809" fmla="*/ 461288 w 11799252"/>
              <a:gd name="connsiteY809" fmla="*/ 1355628 h 12978397"/>
              <a:gd name="connsiteX810" fmla="*/ 487762 w 11799252"/>
              <a:gd name="connsiteY810" fmla="*/ 1093005 h 12978397"/>
              <a:gd name="connsiteX811" fmla="*/ 505762 w 11799252"/>
              <a:gd name="connsiteY811" fmla="*/ 739200 h 12978397"/>
              <a:gd name="connsiteX812" fmla="*/ 486023 w 11799252"/>
              <a:gd name="connsiteY812" fmla="*/ 632179 h 12978397"/>
              <a:gd name="connsiteX813" fmla="*/ 543898 w 11799252"/>
              <a:gd name="connsiteY813" fmla="*/ 603085 h 12978397"/>
              <a:gd name="connsiteX814" fmla="*/ 541617 w 11799252"/>
              <a:gd name="connsiteY814" fmla="*/ 377713 h 12978397"/>
              <a:gd name="connsiteX815" fmla="*/ 567476 w 11799252"/>
              <a:gd name="connsiteY815" fmla="*/ 341462 h 12978397"/>
              <a:gd name="connsiteX816" fmla="*/ 518618 w 11799252"/>
              <a:gd name="connsiteY816" fmla="*/ 226281 h 12978397"/>
              <a:gd name="connsiteX817" fmla="*/ 660264 w 11799252"/>
              <a:gd name="connsiteY817" fmla="*/ 75669 h 12978397"/>
              <a:gd name="connsiteX818" fmla="*/ 718501 w 11799252"/>
              <a:gd name="connsiteY818" fmla="*/ 91986 h 12978397"/>
              <a:gd name="connsiteX819" fmla="*/ 719008 w 11799252"/>
              <a:gd name="connsiteY819" fmla="*/ 34133 h 12978397"/>
              <a:gd name="connsiteX820" fmla="*/ 756204 w 11799252"/>
              <a:gd name="connsiteY820" fmla="*/ 22805 h 12978397"/>
              <a:gd name="connsiteX821" fmla="*/ 746469 w 11799252"/>
              <a:gd name="connsiteY821" fmla="*/ 1597 h 12978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</a:cxnLst>
            <a:rect l="l" t="t" r="r" b="b"/>
            <a:pathLst>
              <a:path w="11799252" h="12978397">
                <a:moveTo>
                  <a:pt x="8017128" y="12822098"/>
                </a:moveTo>
                <a:cubicBezTo>
                  <a:pt x="8022941" y="12822367"/>
                  <a:pt x="8030220" y="12824407"/>
                  <a:pt x="8037500" y="12826446"/>
                </a:cubicBezTo>
                <a:cubicBezTo>
                  <a:pt x="8034675" y="12836529"/>
                  <a:pt x="8020116" y="12832450"/>
                  <a:pt x="8005557" y="12828371"/>
                </a:cubicBezTo>
                <a:cubicBezTo>
                  <a:pt x="8006969" y="12823330"/>
                  <a:pt x="8011315" y="12821829"/>
                  <a:pt x="8017128" y="12822098"/>
                </a:cubicBezTo>
                <a:close/>
                <a:moveTo>
                  <a:pt x="8049072" y="12820174"/>
                </a:moveTo>
                <a:cubicBezTo>
                  <a:pt x="8054884" y="12820443"/>
                  <a:pt x="8062164" y="12822482"/>
                  <a:pt x="8069444" y="12824522"/>
                </a:cubicBezTo>
                <a:cubicBezTo>
                  <a:pt x="8066619" y="12834605"/>
                  <a:pt x="8052060" y="12830526"/>
                  <a:pt x="8037500" y="12826446"/>
                </a:cubicBezTo>
                <a:cubicBezTo>
                  <a:pt x="8038913" y="12821405"/>
                  <a:pt x="8043259" y="12819904"/>
                  <a:pt x="8049072" y="12820174"/>
                </a:cubicBezTo>
                <a:close/>
                <a:moveTo>
                  <a:pt x="8079272" y="12811790"/>
                </a:moveTo>
                <a:lnTo>
                  <a:pt x="8069444" y="12824522"/>
                </a:lnTo>
                <a:cubicBezTo>
                  <a:pt x="8069444" y="12824522"/>
                  <a:pt x="8071241" y="12822194"/>
                  <a:pt x="8073488" y="12819283"/>
                </a:cubicBezTo>
                <a:close/>
                <a:moveTo>
                  <a:pt x="8081575" y="12808806"/>
                </a:moveTo>
                <a:cubicBezTo>
                  <a:pt x="8082923" y="12807060"/>
                  <a:pt x="8082025" y="12808224"/>
                  <a:pt x="8080227" y="12810552"/>
                </a:cubicBezTo>
                <a:lnTo>
                  <a:pt x="8079272" y="12811790"/>
                </a:lnTo>
                <a:close/>
                <a:moveTo>
                  <a:pt x="6955300" y="12456946"/>
                </a:moveTo>
                <a:cubicBezTo>
                  <a:pt x="6942537" y="12461780"/>
                  <a:pt x="6978759" y="12495376"/>
                  <a:pt x="6987234" y="12465128"/>
                </a:cubicBezTo>
                <a:cubicBezTo>
                  <a:pt x="7001793" y="12469207"/>
                  <a:pt x="7016353" y="12473287"/>
                  <a:pt x="7019648" y="12461524"/>
                </a:cubicBezTo>
                <a:cubicBezTo>
                  <a:pt x="7005089" y="12457444"/>
                  <a:pt x="6990529" y="12453365"/>
                  <a:pt x="6987234" y="12465128"/>
                </a:cubicBezTo>
                <a:cubicBezTo>
                  <a:pt x="6969252" y="12456918"/>
                  <a:pt x="6959555" y="12455334"/>
                  <a:pt x="6955300" y="12456946"/>
                </a:cubicBezTo>
                <a:close/>
                <a:moveTo>
                  <a:pt x="5595703" y="12429512"/>
                </a:moveTo>
                <a:cubicBezTo>
                  <a:pt x="5594053" y="12427521"/>
                  <a:pt x="5600654" y="12435487"/>
                  <a:pt x="5600654" y="12435487"/>
                </a:cubicBezTo>
                <a:cubicBezTo>
                  <a:pt x="5597720" y="12431947"/>
                  <a:pt x="5596254" y="12430176"/>
                  <a:pt x="5595703" y="12429512"/>
                </a:cubicBezTo>
                <a:close/>
                <a:moveTo>
                  <a:pt x="5623978" y="12425796"/>
                </a:moveTo>
                <a:cubicBezTo>
                  <a:pt x="5616252" y="12421847"/>
                  <a:pt x="5647157" y="12437642"/>
                  <a:pt x="5647157" y="12437642"/>
                </a:cubicBezTo>
                <a:cubicBezTo>
                  <a:pt x="5633422" y="12430622"/>
                  <a:pt x="5626554" y="12427112"/>
                  <a:pt x="5623978" y="12425796"/>
                </a:cubicBezTo>
                <a:close/>
                <a:moveTo>
                  <a:pt x="5370526" y="12424219"/>
                </a:moveTo>
                <a:cubicBezTo>
                  <a:pt x="5333778" y="12427091"/>
                  <a:pt x="5381992" y="12461669"/>
                  <a:pt x="5438437" y="12435346"/>
                </a:cubicBezTo>
                <a:cubicBezTo>
                  <a:pt x="5479290" y="12457666"/>
                  <a:pt x="5499101" y="12452343"/>
                  <a:pt x="5519781" y="12434576"/>
                </a:cubicBezTo>
                <a:cubicBezTo>
                  <a:pt x="5488235" y="12425738"/>
                  <a:pt x="5455821" y="12429342"/>
                  <a:pt x="5438437" y="12435346"/>
                </a:cubicBezTo>
                <a:cubicBezTo>
                  <a:pt x="5404465" y="12425828"/>
                  <a:pt x="5382775" y="12423262"/>
                  <a:pt x="5370526" y="12424219"/>
                </a:cubicBezTo>
                <a:close/>
                <a:moveTo>
                  <a:pt x="5763167" y="12423573"/>
                </a:moveTo>
                <a:cubicBezTo>
                  <a:pt x="5733398" y="12418082"/>
                  <a:pt x="5769957" y="12466384"/>
                  <a:pt x="5780256" y="12429624"/>
                </a:cubicBezTo>
                <a:cubicBezTo>
                  <a:pt x="5806549" y="12447865"/>
                  <a:pt x="5809374" y="12437782"/>
                  <a:pt x="5812200" y="12427700"/>
                </a:cubicBezTo>
                <a:cubicBezTo>
                  <a:pt x="5797640" y="12423620"/>
                  <a:pt x="5780256" y="12429624"/>
                  <a:pt x="5780256" y="12429624"/>
                </a:cubicBezTo>
                <a:cubicBezTo>
                  <a:pt x="5773026" y="12426239"/>
                  <a:pt x="5767420" y="12424357"/>
                  <a:pt x="5763167" y="12423573"/>
                </a:cubicBezTo>
                <a:close/>
                <a:moveTo>
                  <a:pt x="5918072" y="12418341"/>
                </a:moveTo>
                <a:lnTo>
                  <a:pt x="5922220" y="12420283"/>
                </a:lnTo>
                <a:lnTo>
                  <a:pt x="5934339" y="12425957"/>
                </a:lnTo>
                <a:cubicBezTo>
                  <a:pt x="5938858" y="12428072"/>
                  <a:pt x="5942473" y="12429765"/>
                  <a:pt x="5942473" y="12429765"/>
                </a:cubicBezTo>
                <a:cubicBezTo>
                  <a:pt x="5935243" y="12426380"/>
                  <a:pt x="5929820" y="12423841"/>
                  <a:pt x="5925867" y="12421990"/>
                </a:cubicBezTo>
                <a:lnTo>
                  <a:pt x="5922220" y="12420283"/>
                </a:lnTo>
                <a:lnTo>
                  <a:pt x="5920783" y="12419610"/>
                </a:lnTo>
                <a:cubicBezTo>
                  <a:pt x="5917168" y="12417917"/>
                  <a:pt x="5915361" y="12417071"/>
                  <a:pt x="5918072" y="12418341"/>
                </a:cubicBezTo>
                <a:close/>
                <a:moveTo>
                  <a:pt x="6323859" y="12406584"/>
                </a:moveTo>
                <a:cubicBezTo>
                  <a:pt x="6313800" y="12405125"/>
                  <a:pt x="6304501" y="12407957"/>
                  <a:pt x="6301676" y="12418039"/>
                </a:cubicBezTo>
                <a:cubicBezTo>
                  <a:pt x="6287117" y="12413960"/>
                  <a:pt x="6272557" y="12409881"/>
                  <a:pt x="6269732" y="12419963"/>
                </a:cubicBezTo>
                <a:cubicBezTo>
                  <a:pt x="6240614" y="12411805"/>
                  <a:pt x="6240614" y="12411805"/>
                  <a:pt x="6220332" y="12418809"/>
                </a:cubicBezTo>
                <a:cubicBezTo>
                  <a:pt x="6205773" y="12414730"/>
                  <a:pt x="6191213" y="12410651"/>
                  <a:pt x="6188388" y="12420733"/>
                </a:cubicBezTo>
                <a:cubicBezTo>
                  <a:pt x="6115990" y="12389575"/>
                  <a:pt x="6179914" y="12450981"/>
                  <a:pt x="6188388" y="12420733"/>
                </a:cubicBezTo>
                <a:cubicBezTo>
                  <a:pt x="6202948" y="12424812"/>
                  <a:pt x="6217507" y="12428892"/>
                  <a:pt x="6220332" y="12418809"/>
                </a:cubicBezTo>
                <a:cubicBezTo>
                  <a:pt x="6251877" y="12427647"/>
                  <a:pt x="6251877" y="12427647"/>
                  <a:pt x="6269732" y="12419963"/>
                </a:cubicBezTo>
                <a:cubicBezTo>
                  <a:pt x="6284292" y="12424043"/>
                  <a:pt x="6298851" y="12428122"/>
                  <a:pt x="6301676" y="12418039"/>
                </a:cubicBezTo>
                <a:cubicBezTo>
                  <a:pt x="6318662" y="12422798"/>
                  <a:pt x="6347781" y="12430957"/>
                  <a:pt x="6350606" y="12420874"/>
                </a:cubicBezTo>
                <a:cubicBezTo>
                  <a:pt x="6344738" y="12413793"/>
                  <a:pt x="6333918" y="12408043"/>
                  <a:pt x="6323859" y="12406584"/>
                </a:cubicBezTo>
                <a:close/>
                <a:moveTo>
                  <a:pt x="6753063" y="12388163"/>
                </a:moveTo>
                <a:cubicBezTo>
                  <a:pt x="6684101" y="12384729"/>
                  <a:pt x="6632349" y="12396055"/>
                  <a:pt x="6581962" y="12407763"/>
                </a:cubicBezTo>
                <a:cubicBezTo>
                  <a:pt x="6567403" y="12403684"/>
                  <a:pt x="6550417" y="12398925"/>
                  <a:pt x="6547592" y="12409008"/>
                </a:cubicBezTo>
                <a:cubicBezTo>
                  <a:pt x="6518473" y="12400849"/>
                  <a:pt x="6518473" y="12400849"/>
                  <a:pt x="6501089" y="12406853"/>
                </a:cubicBezTo>
                <a:cubicBezTo>
                  <a:pt x="6486529" y="12402774"/>
                  <a:pt x="6469543" y="12398015"/>
                  <a:pt x="6466719" y="12408097"/>
                </a:cubicBezTo>
                <a:cubicBezTo>
                  <a:pt x="6452159" y="12404018"/>
                  <a:pt x="6437600" y="12399939"/>
                  <a:pt x="6434775" y="12410021"/>
                </a:cubicBezTo>
                <a:cubicBezTo>
                  <a:pt x="6362376" y="12378863"/>
                  <a:pt x="6423004" y="12452033"/>
                  <a:pt x="6434775" y="12410021"/>
                </a:cubicBezTo>
                <a:cubicBezTo>
                  <a:pt x="6449334" y="12414101"/>
                  <a:pt x="6463894" y="12418180"/>
                  <a:pt x="6466719" y="12408097"/>
                </a:cubicBezTo>
                <a:cubicBezTo>
                  <a:pt x="6483704" y="12412856"/>
                  <a:pt x="6498264" y="12416935"/>
                  <a:pt x="6501089" y="12406853"/>
                </a:cubicBezTo>
                <a:cubicBezTo>
                  <a:pt x="6530207" y="12415011"/>
                  <a:pt x="6530207" y="12415011"/>
                  <a:pt x="6547592" y="12409008"/>
                </a:cubicBezTo>
                <a:cubicBezTo>
                  <a:pt x="6564578" y="12413767"/>
                  <a:pt x="6579137" y="12417846"/>
                  <a:pt x="6581962" y="12407763"/>
                </a:cubicBezTo>
                <a:cubicBezTo>
                  <a:pt x="6675040" y="12421155"/>
                  <a:pt x="6744179" y="12407904"/>
                  <a:pt x="6828348" y="12397051"/>
                </a:cubicBezTo>
                <a:cubicBezTo>
                  <a:pt x="6800950" y="12392093"/>
                  <a:pt x="6776050" y="12389308"/>
                  <a:pt x="6753063" y="12388163"/>
                </a:cubicBezTo>
                <a:close/>
                <a:moveTo>
                  <a:pt x="6907469" y="12383199"/>
                </a:moveTo>
                <a:cubicBezTo>
                  <a:pt x="6901245" y="12384400"/>
                  <a:pt x="6896075" y="12388841"/>
                  <a:pt x="6894662" y="12393883"/>
                </a:cubicBezTo>
                <a:cubicBezTo>
                  <a:pt x="6822264" y="12362724"/>
                  <a:pt x="6886187" y="12424131"/>
                  <a:pt x="6894662" y="12393883"/>
                </a:cubicBezTo>
                <a:cubicBezTo>
                  <a:pt x="6909221" y="12397962"/>
                  <a:pt x="6926606" y="12391959"/>
                  <a:pt x="6926606" y="12391959"/>
                </a:cubicBezTo>
                <a:cubicBezTo>
                  <a:pt x="6920974" y="12384037"/>
                  <a:pt x="6913694" y="12381998"/>
                  <a:pt x="6907469" y="12383199"/>
                </a:cubicBezTo>
                <a:close/>
                <a:moveTo>
                  <a:pt x="7245695" y="12362283"/>
                </a:moveTo>
                <a:cubicBezTo>
                  <a:pt x="7238994" y="12361679"/>
                  <a:pt x="7231329" y="12364516"/>
                  <a:pt x="7224747" y="12373999"/>
                </a:cubicBezTo>
                <a:cubicBezTo>
                  <a:pt x="7210586" y="12359157"/>
                  <a:pt x="7193201" y="12365161"/>
                  <a:pt x="7190376" y="12375243"/>
                </a:cubicBezTo>
                <a:cubicBezTo>
                  <a:pt x="7175817" y="12371164"/>
                  <a:pt x="7161258" y="12367085"/>
                  <a:pt x="7158433" y="12377168"/>
                </a:cubicBezTo>
                <a:cubicBezTo>
                  <a:pt x="7143873" y="12373088"/>
                  <a:pt x="7126887" y="12368329"/>
                  <a:pt x="7124062" y="12378412"/>
                </a:cubicBezTo>
                <a:cubicBezTo>
                  <a:pt x="7051664" y="12347253"/>
                  <a:pt x="7100558" y="12406261"/>
                  <a:pt x="7124062" y="12378412"/>
                </a:cubicBezTo>
                <a:cubicBezTo>
                  <a:pt x="7141048" y="12383171"/>
                  <a:pt x="7155608" y="12387250"/>
                  <a:pt x="7158433" y="12377168"/>
                </a:cubicBezTo>
                <a:cubicBezTo>
                  <a:pt x="7172992" y="12381247"/>
                  <a:pt x="7187551" y="12385326"/>
                  <a:pt x="7190376" y="12375243"/>
                </a:cubicBezTo>
                <a:cubicBezTo>
                  <a:pt x="7204936" y="12379322"/>
                  <a:pt x="7224747" y="12373999"/>
                  <a:pt x="7224747" y="12373999"/>
                </a:cubicBezTo>
                <a:cubicBezTo>
                  <a:pt x="7277226" y="12396858"/>
                  <a:pt x="7265797" y="12364092"/>
                  <a:pt x="7245695" y="12362283"/>
                </a:cubicBezTo>
                <a:close/>
                <a:moveTo>
                  <a:pt x="7741507" y="12338765"/>
                </a:moveTo>
                <a:cubicBezTo>
                  <a:pt x="7738724" y="12339939"/>
                  <a:pt x="7735963" y="12342790"/>
                  <a:pt x="7734433" y="12348252"/>
                </a:cubicBezTo>
                <a:cubicBezTo>
                  <a:pt x="7719873" y="12344173"/>
                  <a:pt x="7702888" y="12339414"/>
                  <a:pt x="7700063" y="12349497"/>
                </a:cubicBezTo>
                <a:cubicBezTo>
                  <a:pt x="7592896" y="12330345"/>
                  <a:pt x="7523286" y="12345277"/>
                  <a:pt x="7454147" y="12358528"/>
                </a:cubicBezTo>
                <a:cubicBezTo>
                  <a:pt x="7425028" y="12350370"/>
                  <a:pt x="7450851" y="12370291"/>
                  <a:pt x="7454147" y="12358528"/>
                </a:cubicBezTo>
                <a:cubicBezTo>
                  <a:pt x="7549181" y="12374280"/>
                  <a:pt x="7615894" y="12360349"/>
                  <a:pt x="7700063" y="12349497"/>
                </a:cubicBezTo>
                <a:cubicBezTo>
                  <a:pt x="7717048" y="12354256"/>
                  <a:pt x="7731608" y="12358335"/>
                  <a:pt x="7734433" y="12348252"/>
                </a:cubicBezTo>
                <a:cubicBezTo>
                  <a:pt x="7758391" y="12346809"/>
                  <a:pt x="7749855" y="12335242"/>
                  <a:pt x="7741507" y="12338765"/>
                </a:cubicBezTo>
                <a:close/>
                <a:moveTo>
                  <a:pt x="7784232" y="12338644"/>
                </a:moveTo>
                <a:cubicBezTo>
                  <a:pt x="7784232" y="12338644"/>
                  <a:pt x="7801218" y="12343403"/>
                  <a:pt x="7784232" y="12338644"/>
                </a:cubicBezTo>
                <a:close/>
                <a:moveTo>
                  <a:pt x="8966419" y="12301505"/>
                </a:moveTo>
                <a:cubicBezTo>
                  <a:pt x="8968592" y="12300755"/>
                  <a:pt x="8972231" y="12301774"/>
                  <a:pt x="8979511" y="12303814"/>
                </a:cubicBezTo>
                <a:cubicBezTo>
                  <a:pt x="8979511" y="12303814"/>
                  <a:pt x="8976686" y="12313896"/>
                  <a:pt x="8962127" y="12309817"/>
                </a:cubicBezTo>
                <a:cubicBezTo>
                  <a:pt x="8963539" y="12304776"/>
                  <a:pt x="8964246" y="12302255"/>
                  <a:pt x="8966419" y="12301505"/>
                </a:cubicBezTo>
                <a:close/>
                <a:moveTo>
                  <a:pt x="8992318" y="12293130"/>
                </a:moveTo>
                <a:cubicBezTo>
                  <a:pt x="8998543" y="12291929"/>
                  <a:pt x="9005823" y="12293968"/>
                  <a:pt x="9011455" y="12301889"/>
                </a:cubicBezTo>
                <a:cubicBezTo>
                  <a:pt x="9008630" y="12311972"/>
                  <a:pt x="8994071" y="12307893"/>
                  <a:pt x="8979511" y="12303814"/>
                </a:cubicBezTo>
                <a:cubicBezTo>
                  <a:pt x="8980924" y="12298773"/>
                  <a:pt x="8986094" y="12294331"/>
                  <a:pt x="8992318" y="12293130"/>
                </a:cubicBezTo>
                <a:close/>
                <a:moveTo>
                  <a:pt x="9023057" y="12288064"/>
                </a:moveTo>
                <a:cubicBezTo>
                  <a:pt x="9025365" y="12289022"/>
                  <a:pt x="9028197" y="12291175"/>
                  <a:pt x="9031737" y="12294885"/>
                </a:cubicBezTo>
                <a:cubicBezTo>
                  <a:pt x="9031737" y="12294885"/>
                  <a:pt x="9028441" y="12306649"/>
                  <a:pt x="9011455" y="12301889"/>
                </a:cubicBezTo>
                <a:cubicBezTo>
                  <a:pt x="9013927" y="12293067"/>
                  <a:pt x="9016134" y="12285190"/>
                  <a:pt x="9023057" y="12288064"/>
                </a:cubicBezTo>
                <a:close/>
                <a:moveTo>
                  <a:pt x="9051946" y="12278799"/>
                </a:moveTo>
                <a:cubicBezTo>
                  <a:pt x="9049121" y="12288882"/>
                  <a:pt x="9046296" y="12298965"/>
                  <a:pt x="9031737" y="12294885"/>
                </a:cubicBezTo>
                <a:cubicBezTo>
                  <a:pt x="9034561" y="12284803"/>
                  <a:pt x="9037386" y="12274720"/>
                  <a:pt x="9051946" y="12278799"/>
                </a:cubicBezTo>
                <a:close/>
                <a:moveTo>
                  <a:pt x="9035032" y="12161694"/>
                </a:moveTo>
                <a:lnTo>
                  <a:pt x="8967479" y="12179522"/>
                </a:lnTo>
                <a:lnTo>
                  <a:pt x="8949386" y="12181503"/>
                </a:lnTo>
                <a:cubicBezTo>
                  <a:pt x="8913778" y="12184358"/>
                  <a:pt x="8971561" y="12172229"/>
                  <a:pt x="9035032" y="12161694"/>
                </a:cubicBezTo>
                <a:close/>
                <a:moveTo>
                  <a:pt x="9133290" y="12156601"/>
                </a:moveTo>
                <a:lnTo>
                  <a:pt x="9127035" y="12157525"/>
                </a:lnTo>
                <a:lnTo>
                  <a:pt x="9097610" y="12159745"/>
                </a:lnTo>
                <a:cubicBezTo>
                  <a:pt x="9076761" y="12161039"/>
                  <a:pt x="9055250" y="12161922"/>
                  <a:pt x="9035032" y="12161694"/>
                </a:cubicBezTo>
                <a:cubicBezTo>
                  <a:pt x="9069402" y="12160450"/>
                  <a:pt x="9101346" y="12158526"/>
                  <a:pt x="9133290" y="12156601"/>
                </a:cubicBezTo>
                <a:close/>
                <a:moveTo>
                  <a:pt x="10638334" y="11072213"/>
                </a:moveTo>
                <a:cubicBezTo>
                  <a:pt x="10667453" y="11080371"/>
                  <a:pt x="10638334" y="11072213"/>
                  <a:pt x="10638334" y="11072213"/>
                </a:cubicBezTo>
                <a:close/>
                <a:moveTo>
                  <a:pt x="11334394" y="10614784"/>
                </a:moveTo>
                <a:cubicBezTo>
                  <a:pt x="11336567" y="10614034"/>
                  <a:pt x="11336977" y="10614177"/>
                  <a:pt x="11336013" y="10614954"/>
                </a:cubicBezTo>
                <a:lnTo>
                  <a:pt x="11335800" y="10615082"/>
                </a:lnTo>
                <a:close/>
                <a:moveTo>
                  <a:pt x="11187153" y="10455670"/>
                </a:moveTo>
                <a:cubicBezTo>
                  <a:pt x="11153133" y="10461940"/>
                  <a:pt x="11115126" y="10489011"/>
                  <a:pt x="11177899" y="10482132"/>
                </a:cubicBezTo>
                <a:cubicBezTo>
                  <a:pt x="11177899" y="10482132"/>
                  <a:pt x="11227698" y="10472524"/>
                  <a:pt x="11215963" y="10458362"/>
                </a:cubicBezTo>
                <a:cubicBezTo>
                  <a:pt x="11209390" y="10453802"/>
                  <a:pt x="11198493" y="10453581"/>
                  <a:pt x="11187153" y="10455670"/>
                </a:cubicBezTo>
                <a:close/>
                <a:moveTo>
                  <a:pt x="11752558" y="10103056"/>
                </a:moveTo>
                <a:cubicBezTo>
                  <a:pt x="11752558" y="10103056"/>
                  <a:pt x="11746908" y="10123222"/>
                  <a:pt x="11752558" y="10103056"/>
                </a:cubicBezTo>
                <a:close/>
                <a:moveTo>
                  <a:pt x="11753765" y="10075105"/>
                </a:moveTo>
                <a:cubicBezTo>
                  <a:pt x="11754167" y="10065788"/>
                  <a:pt x="11752558" y="10103056"/>
                  <a:pt x="11752558" y="10103056"/>
                </a:cubicBezTo>
                <a:cubicBezTo>
                  <a:pt x="11753273" y="10086492"/>
                  <a:pt x="11753631" y="10078210"/>
                  <a:pt x="11753765" y="10075105"/>
                </a:cubicBezTo>
                <a:close/>
                <a:moveTo>
                  <a:pt x="11743981" y="10001621"/>
                </a:moveTo>
                <a:lnTo>
                  <a:pt x="11759266" y="10010208"/>
                </a:lnTo>
                <a:cubicBezTo>
                  <a:pt x="11787862" y="10026273"/>
                  <a:pt x="11763351" y="10012503"/>
                  <a:pt x="11747011" y="10003324"/>
                </a:cubicBezTo>
                <a:close/>
                <a:moveTo>
                  <a:pt x="11735246" y="9996714"/>
                </a:moveTo>
                <a:cubicBezTo>
                  <a:pt x="11735246" y="9996714"/>
                  <a:pt x="11736553" y="9997448"/>
                  <a:pt x="11738677" y="9998642"/>
                </a:cubicBezTo>
                <a:lnTo>
                  <a:pt x="11743981" y="10001621"/>
                </a:lnTo>
                <a:close/>
                <a:moveTo>
                  <a:pt x="11768420" y="9299190"/>
                </a:moveTo>
                <a:cubicBezTo>
                  <a:pt x="11768420" y="9299190"/>
                  <a:pt x="11782979" y="9303269"/>
                  <a:pt x="11768420" y="9299190"/>
                </a:cubicBezTo>
                <a:close/>
                <a:moveTo>
                  <a:pt x="11241444" y="8106031"/>
                </a:moveTo>
                <a:lnTo>
                  <a:pt x="11246558" y="8121122"/>
                </a:lnTo>
                <a:cubicBezTo>
                  <a:pt x="11248572" y="8127067"/>
                  <a:pt x="11250184" y="8131823"/>
                  <a:pt x="11250184" y="8131823"/>
                </a:cubicBezTo>
                <a:cubicBezTo>
                  <a:pt x="11246961" y="8122311"/>
                  <a:pt x="11244543" y="8115177"/>
                  <a:pt x="11242781" y="8109975"/>
                </a:cubicBezTo>
                <a:close/>
                <a:moveTo>
                  <a:pt x="11238852" y="8098383"/>
                </a:moveTo>
                <a:cubicBezTo>
                  <a:pt x="11238600" y="8097640"/>
                  <a:pt x="11238701" y="8097937"/>
                  <a:pt x="11239305" y="8099720"/>
                </a:cubicBezTo>
                <a:lnTo>
                  <a:pt x="11241444" y="8106031"/>
                </a:lnTo>
                <a:lnTo>
                  <a:pt x="11240514" y="8103287"/>
                </a:lnTo>
                <a:cubicBezTo>
                  <a:pt x="11239708" y="8100909"/>
                  <a:pt x="11239104" y="8099126"/>
                  <a:pt x="11238852" y="8098383"/>
                </a:cubicBezTo>
                <a:close/>
                <a:moveTo>
                  <a:pt x="11291893" y="7935088"/>
                </a:moveTo>
                <a:cubicBezTo>
                  <a:pt x="11281784" y="7934973"/>
                  <a:pt x="11273798" y="7935454"/>
                  <a:pt x="11273798" y="7935454"/>
                </a:cubicBezTo>
                <a:cubicBezTo>
                  <a:pt x="11285532" y="7949616"/>
                  <a:pt x="11319902" y="7948372"/>
                  <a:pt x="11322727" y="7938290"/>
                </a:cubicBezTo>
                <a:cubicBezTo>
                  <a:pt x="11314234" y="7935910"/>
                  <a:pt x="11302002" y="7935201"/>
                  <a:pt x="11291893" y="7935088"/>
                </a:cubicBezTo>
                <a:close/>
                <a:moveTo>
                  <a:pt x="11082377" y="7854921"/>
                </a:moveTo>
                <a:cubicBezTo>
                  <a:pt x="11057664" y="7872633"/>
                  <a:pt x="11129653" y="7985233"/>
                  <a:pt x="11183979" y="7966472"/>
                </a:cubicBezTo>
                <a:cubicBezTo>
                  <a:pt x="11166594" y="7972476"/>
                  <a:pt x="11143560" y="7877217"/>
                  <a:pt x="11143560" y="7877217"/>
                </a:cubicBezTo>
                <a:cubicBezTo>
                  <a:pt x="11109597" y="7853655"/>
                  <a:pt x="11090615" y="7849017"/>
                  <a:pt x="11082377" y="7854921"/>
                </a:cubicBezTo>
                <a:close/>
                <a:moveTo>
                  <a:pt x="7499790" y="7816014"/>
                </a:moveTo>
                <a:cubicBezTo>
                  <a:pt x="7496208" y="7816540"/>
                  <a:pt x="7493706" y="7817878"/>
                  <a:pt x="7493000" y="7820399"/>
                </a:cubicBezTo>
                <a:cubicBezTo>
                  <a:pt x="7507559" y="7824478"/>
                  <a:pt x="7541930" y="7823233"/>
                  <a:pt x="7541930" y="7823233"/>
                </a:cubicBezTo>
                <a:cubicBezTo>
                  <a:pt x="7531010" y="7820174"/>
                  <a:pt x="7510536" y="7814437"/>
                  <a:pt x="7499790" y="7816014"/>
                </a:cubicBezTo>
                <a:close/>
                <a:moveTo>
                  <a:pt x="7441236" y="7811333"/>
                </a:moveTo>
                <a:cubicBezTo>
                  <a:pt x="7430824" y="7811134"/>
                  <a:pt x="7422232" y="7811445"/>
                  <a:pt x="7429511" y="7813485"/>
                </a:cubicBezTo>
                <a:cubicBezTo>
                  <a:pt x="7429511" y="7813485"/>
                  <a:pt x="7478441" y="7816320"/>
                  <a:pt x="7463881" y="7812240"/>
                </a:cubicBezTo>
                <a:cubicBezTo>
                  <a:pt x="7463881" y="7812240"/>
                  <a:pt x="7451649" y="7811532"/>
                  <a:pt x="7441236" y="7811333"/>
                </a:cubicBezTo>
                <a:close/>
                <a:moveTo>
                  <a:pt x="7386240" y="7806798"/>
                </a:moveTo>
                <a:cubicBezTo>
                  <a:pt x="7376435" y="7806770"/>
                  <a:pt x="7368449" y="7807251"/>
                  <a:pt x="7368449" y="7807251"/>
                </a:cubicBezTo>
                <a:cubicBezTo>
                  <a:pt x="7380183" y="7821412"/>
                  <a:pt x="7412127" y="7819488"/>
                  <a:pt x="7414952" y="7809406"/>
                </a:cubicBezTo>
                <a:cubicBezTo>
                  <a:pt x="7407672" y="7807366"/>
                  <a:pt x="7396046" y="7806827"/>
                  <a:pt x="7386240" y="7806798"/>
                </a:cubicBezTo>
                <a:close/>
                <a:moveTo>
                  <a:pt x="6990879" y="7770107"/>
                </a:moveTo>
                <a:cubicBezTo>
                  <a:pt x="6981367" y="7769028"/>
                  <a:pt x="6973263" y="7769929"/>
                  <a:pt x="6971615" y="7775810"/>
                </a:cubicBezTo>
                <a:cubicBezTo>
                  <a:pt x="6986175" y="7779890"/>
                  <a:pt x="7018590" y="7776285"/>
                  <a:pt x="7018590" y="7776285"/>
                </a:cubicBezTo>
                <a:cubicBezTo>
                  <a:pt x="7011310" y="7774246"/>
                  <a:pt x="7000390" y="7771186"/>
                  <a:pt x="6990879" y="7770107"/>
                </a:cubicBezTo>
                <a:close/>
                <a:moveTo>
                  <a:pt x="6721694" y="7745434"/>
                </a:moveTo>
                <a:cubicBezTo>
                  <a:pt x="6710869" y="7746705"/>
                  <a:pt x="6701453" y="7749957"/>
                  <a:pt x="6699805" y="7755839"/>
                </a:cubicBezTo>
                <a:cubicBezTo>
                  <a:pt x="6714364" y="7759918"/>
                  <a:pt x="6749205" y="7756992"/>
                  <a:pt x="6752030" y="7746910"/>
                </a:cubicBezTo>
                <a:cubicBezTo>
                  <a:pt x="6744750" y="7744871"/>
                  <a:pt x="6732518" y="7744162"/>
                  <a:pt x="6721694" y="7745434"/>
                </a:cubicBezTo>
                <a:close/>
                <a:moveTo>
                  <a:pt x="6671569" y="7744529"/>
                </a:moveTo>
                <a:cubicBezTo>
                  <a:pt x="6663524" y="7745220"/>
                  <a:pt x="6654714" y="7748642"/>
                  <a:pt x="6653301" y="7753683"/>
                </a:cubicBezTo>
                <a:cubicBezTo>
                  <a:pt x="6653301" y="7753683"/>
                  <a:pt x="6699805" y="7755839"/>
                  <a:pt x="6685245" y="7751759"/>
                </a:cubicBezTo>
                <a:cubicBezTo>
                  <a:pt x="6686893" y="7745877"/>
                  <a:pt x="6679614" y="7743838"/>
                  <a:pt x="6671569" y="7744529"/>
                </a:cubicBezTo>
                <a:close/>
                <a:moveTo>
                  <a:pt x="6604263" y="7737225"/>
                </a:moveTo>
                <a:cubicBezTo>
                  <a:pt x="6592637" y="7736687"/>
                  <a:pt x="6583945" y="7739688"/>
                  <a:pt x="6589812" y="7746769"/>
                </a:cubicBezTo>
                <a:cubicBezTo>
                  <a:pt x="6589812" y="7746769"/>
                  <a:pt x="6653301" y="7753683"/>
                  <a:pt x="6636315" y="7748924"/>
                </a:cubicBezTo>
                <a:cubicBezTo>
                  <a:pt x="6630448" y="7741843"/>
                  <a:pt x="6615889" y="7737764"/>
                  <a:pt x="6604263" y="7737225"/>
                </a:cubicBezTo>
                <a:close/>
                <a:moveTo>
                  <a:pt x="6531675" y="7727762"/>
                </a:moveTo>
                <a:cubicBezTo>
                  <a:pt x="6518229" y="7726713"/>
                  <a:pt x="6505897" y="7728695"/>
                  <a:pt x="6511764" y="7735776"/>
                </a:cubicBezTo>
                <a:cubicBezTo>
                  <a:pt x="6523499" y="7749938"/>
                  <a:pt x="6575253" y="7742690"/>
                  <a:pt x="6558267" y="7737931"/>
                </a:cubicBezTo>
                <a:cubicBezTo>
                  <a:pt x="6559680" y="7732889"/>
                  <a:pt x="6545120" y="7728810"/>
                  <a:pt x="6531675" y="7727762"/>
                </a:cubicBezTo>
                <a:close/>
                <a:moveTo>
                  <a:pt x="6418116" y="7726755"/>
                </a:moveTo>
                <a:cubicBezTo>
                  <a:pt x="6407586" y="7726977"/>
                  <a:pt x="6398875" y="7727708"/>
                  <a:pt x="6398875" y="7727708"/>
                </a:cubicBezTo>
                <a:cubicBezTo>
                  <a:pt x="6413036" y="7742549"/>
                  <a:pt x="6444980" y="7740625"/>
                  <a:pt x="6448275" y="7728862"/>
                </a:cubicBezTo>
                <a:cubicBezTo>
                  <a:pt x="6440996" y="7726822"/>
                  <a:pt x="6428646" y="7726534"/>
                  <a:pt x="6418116" y="7726755"/>
                </a:cubicBezTo>
                <a:close/>
                <a:moveTo>
                  <a:pt x="5783279" y="7656695"/>
                </a:moveTo>
                <a:cubicBezTo>
                  <a:pt x="5759420" y="7659101"/>
                  <a:pt x="5801190" y="7693911"/>
                  <a:pt x="5831856" y="7668522"/>
                </a:cubicBezTo>
                <a:cubicBezTo>
                  <a:pt x="5863402" y="7677360"/>
                  <a:pt x="5889225" y="7697281"/>
                  <a:pt x="5909905" y="7679515"/>
                </a:cubicBezTo>
                <a:cubicBezTo>
                  <a:pt x="5924464" y="7683594"/>
                  <a:pt x="5967744" y="7706594"/>
                  <a:pt x="5973394" y="7686429"/>
                </a:cubicBezTo>
                <a:cubicBezTo>
                  <a:pt x="6002513" y="7694587"/>
                  <a:pt x="6031233" y="7713508"/>
                  <a:pt x="6051442" y="7697422"/>
                </a:cubicBezTo>
                <a:cubicBezTo>
                  <a:pt x="6129961" y="7706735"/>
                  <a:pt x="6190625" y="7723731"/>
                  <a:pt x="6242778" y="7705721"/>
                </a:cubicBezTo>
                <a:cubicBezTo>
                  <a:pt x="6274323" y="7714560"/>
                  <a:pt x="6300617" y="7732801"/>
                  <a:pt x="6320827" y="7716715"/>
                </a:cubicBezTo>
                <a:cubicBezTo>
                  <a:pt x="6291708" y="7708556"/>
                  <a:pt x="6245603" y="7695639"/>
                  <a:pt x="6242778" y="7705721"/>
                </a:cubicBezTo>
                <a:cubicBezTo>
                  <a:pt x="6167156" y="7695408"/>
                  <a:pt x="6103667" y="7688494"/>
                  <a:pt x="6051442" y="7697422"/>
                </a:cubicBezTo>
                <a:cubicBezTo>
                  <a:pt x="6022324" y="7689264"/>
                  <a:pt x="5979515" y="7664583"/>
                  <a:pt x="5973394" y="7686429"/>
                </a:cubicBezTo>
                <a:cubicBezTo>
                  <a:pt x="5944275" y="7678270"/>
                  <a:pt x="5915555" y="7659350"/>
                  <a:pt x="5909905" y="7679515"/>
                </a:cubicBezTo>
                <a:cubicBezTo>
                  <a:pt x="5880786" y="7671356"/>
                  <a:pt x="5834681" y="7658439"/>
                  <a:pt x="5831856" y="7668522"/>
                </a:cubicBezTo>
                <a:cubicBezTo>
                  <a:pt x="5806477" y="7658692"/>
                  <a:pt x="5791232" y="7655894"/>
                  <a:pt x="5783279" y="7656695"/>
                </a:cubicBezTo>
                <a:close/>
                <a:moveTo>
                  <a:pt x="5667711" y="7654248"/>
                </a:moveTo>
                <a:cubicBezTo>
                  <a:pt x="5657905" y="7654219"/>
                  <a:pt x="5649213" y="7657221"/>
                  <a:pt x="5655080" y="7664302"/>
                </a:cubicBezTo>
                <a:cubicBezTo>
                  <a:pt x="5655080" y="7664302"/>
                  <a:pt x="5704010" y="7667137"/>
                  <a:pt x="5687024" y="7662378"/>
                </a:cubicBezTo>
                <a:cubicBezTo>
                  <a:pt x="5688436" y="7657336"/>
                  <a:pt x="5677517" y="7654277"/>
                  <a:pt x="5667711" y="7654248"/>
                </a:cubicBezTo>
                <a:close/>
                <a:moveTo>
                  <a:pt x="7776097" y="7608606"/>
                </a:moveTo>
                <a:cubicBezTo>
                  <a:pt x="7764059" y="7609538"/>
                  <a:pt x="7755249" y="7612960"/>
                  <a:pt x="7762529" y="7614999"/>
                </a:cubicBezTo>
                <a:cubicBezTo>
                  <a:pt x="7759704" y="7625082"/>
                  <a:pt x="7823193" y="7631996"/>
                  <a:pt x="7809032" y="7617154"/>
                </a:cubicBezTo>
                <a:cubicBezTo>
                  <a:pt x="7803401" y="7609233"/>
                  <a:pt x="7788135" y="7607674"/>
                  <a:pt x="7776097" y="7608606"/>
                </a:cubicBezTo>
                <a:close/>
                <a:moveTo>
                  <a:pt x="11141314" y="7595672"/>
                </a:moveTo>
                <a:cubicBezTo>
                  <a:pt x="11210852" y="7693086"/>
                  <a:pt x="11106437" y="7776198"/>
                  <a:pt x="11123858" y="7714021"/>
                </a:cubicBezTo>
                <a:cubicBezTo>
                  <a:pt x="11129508" y="7693856"/>
                  <a:pt x="11083004" y="7691701"/>
                  <a:pt x="11071270" y="7677539"/>
                </a:cubicBezTo>
                <a:cubicBezTo>
                  <a:pt x="11074566" y="7665776"/>
                  <a:pt x="11118244" y="7678014"/>
                  <a:pt x="11121069" y="7667931"/>
                </a:cubicBezTo>
                <a:cubicBezTo>
                  <a:pt x="11123894" y="7657848"/>
                  <a:pt x="11068880" y="7620687"/>
                  <a:pt x="11066055" y="7630769"/>
                </a:cubicBezTo>
                <a:cubicBezTo>
                  <a:pt x="11089161" y="7613683"/>
                  <a:pt x="11172823" y="7660684"/>
                  <a:pt x="11141314" y="7595672"/>
                </a:cubicBezTo>
                <a:close/>
                <a:moveTo>
                  <a:pt x="11341198" y="7582805"/>
                </a:moveTo>
                <a:cubicBezTo>
                  <a:pt x="11370316" y="7590964"/>
                  <a:pt x="11341198" y="7582805"/>
                  <a:pt x="11341198" y="7582805"/>
                </a:cubicBezTo>
                <a:close/>
                <a:moveTo>
                  <a:pt x="7538705" y="7578731"/>
                </a:moveTo>
                <a:cubicBezTo>
                  <a:pt x="7501633" y="7577668"/>
                  <a:pt x="7489690" y="7580014"/>
                  <a:pt x="7542943" y="7586099"/>
                </a:cubicBezTo>
                <a:cubicBezTo>
                  <a:pt x="7603607" y="7603096"/>
                  <a:pt x="7745144" y="7621003"/>
                  <a:pt x="7747969" y="7610920"/>
                </a:cubicBezTo>
                <a:cubicBezTo>
                  <a:pt x="7732079" y="7591742"/>
                  <a:pt x="7600491" y="7580502"/>
                  <a:pt x="7538705" y="7578731"/>
                </a:cubicBezTo>
                <a:close/>
                <a:moveTo>
                  <a:pt x="11041164" y="7530459"/>
                </a:moveTo>
                <a:cubicBezTo>
                  <a:pt x="11031358" y="7530430"/>
                  <a:pt x="11022666" y="7533432"/>
                  <a:pt x="11028533" y="7540513"/>
                </a:cubicBezTo>
                <a:cubicBezTo>
                  <a:pt x="11028533" y="7540513"/>
                  <a:pt x="11075036" y="7542668"/>
                  <a:pt x="11060477" y="7538589"/>
                </a:cubicBezTo>
                <a:cubicBezTo>
                  <a:pt x="11061889" y="7533547"/>
                  <a:pt x="11050970" y="7530488"/>
                  <a:pt x="11041164" y="7530459"/>
                </a:cubicBezTo>
                <a:close/>
                <a:moveTo>
                  <a:pt x="6289085" y="7464951"/>
                </a:moveTo>
                <a:cubicBezTo>
                  <a:pt x="6259919" y="7464298"/>
                  <a:pt x="6259949" y="7468129"/>
                  <a:pt x="6323796" y="7481940"/>
                </a:cubicBezTo>
                <a:cubicBezTo>
                  <a:pt x="6521217" y="7524566"/>
                  <a:pt x="6668404" y="7522308"/>
                  <a:pt x="6891285" y="7539446"/>
                </a:cubicBezTo>
                <a:cubicBezTo>
                  <a:pt x="7033293" y="7555673"/>
                  <a:pt x="7192215" y="7567576"/>
                  <a:pt x="7331796" y="7583123"/>
                </a:cubicBezTo>
                <a:cubicBezTo>
                  <a:pt x="7539648" y="7597862"/>
                  <a:pt x="7453161" y="7560944"/>
                  <a:pt x="7262223" y="7541882"/>
                </a:cubicBezTo>
                <a:cubicBezTo>
                  <a:pt x="7106126" y="7519896"/>
                  <a:pt x="6723454" y="7503297"/>
                  <a:pt x="6517957" y="7480156"/>
                </a:cubicBezTo>
                <a:cubicBezTo>
                  <a:pt x="6467411" y="7479587"/>
                  <a:pt x="6337697" y="7466040"/>
                  <a:pt x="6289085" y="7464951"/>
                </a:cubicBezTo>
                <a:close/>
                <a:moveTo>
                  <a:pt x="8851771" y="7326973"/>
                </a:moveTo>
                <a:cubicBezTo>
                  <a:pt x="8846148" y="7327777"/>
                  <a:pt x="8843470" y="7329745"/>
                  <a:pt x="8846404" y="7333285"/>
                </a:cubicBezTo>
                <a:cubicBezTo>
                  <a:pt x="8857667" y="7349128"/>
                  <a:pt x="8921627" y="7354361"/>
                  <a:pt x="8909893" y="7340199"/>
                </a:cubicBezTo>
                <a:cubicBezTo>
                  <a:pt x="8912012" y="7332637"/>
                  <a:pt x="8868639" y="7324563"/>
                  <a:pt x="8851771" y="7326973"/>
                </a:cubicBezTo>
                <a:close/>
                <a:moveTo>
                  <a:pt x="8716121" y="7314907"/>
                </a:moveTo>
                <a:cubicBezTo>
                  <a:pt x="8705708" y="7314708"/>
                  <a:pt x="8697116" y="7315019"/>
                  <a:pt x="8704396" y="7317059"/>
                </a:cubicBezTo>
                <a:cubicBezTo>
                  <a:pt x="8701571" y="7327141"/>
                  <a:pt x="8750500" y="7329976"/>
                  <a:pt x="8738766" y="7315814"/>
                </a:cubicBezTo>
                <a:cubicBezTo>
                  <a:pt x="8738766" y="7315814"/>
                  <a:pt x="8726533" y="7315105"/>
                  <a:pt x="8716121" y="7314907"/>
                </a:cubicBezTo>
                <a:close/>
                <a:moveTo>
                  <a:pt x="11009223" y="7246315"/>
                </a:moveTo>
                <a:cubicBezTo>
                  <a:pt x="10977507" y="7236919"/>
                  <a:pt x="10906951" y="7292590"/>
                  <a:pt x="11008867" y="7321145"/>
                </a:cubicBezTo>
                <a:cubicBezTo>
                  <a:pt x="11101475" y="7336217"/>
                  <a:pt x="11014517" y="7300979"/>
                  <a:pt x="11020167" y="7280814"/>
                </a:cubicBezTo>
                <a:cubicBezTo>
                  <a:pt x="11026052" y="7259808"/>
                  <a:pt x="11019796" y="7249447"/>
                  <a:pt x="11009223" y="7246315"/>
                </a:cubicBezTo>
                <a:close/>
                <a:moveTo>
                  <a:pt x="7540770" y="7192208"/>
                </a:moveTo>
                <a:cubicBezTo>
                  <a:pt x="7552033" y="7208051"/>
                  <a:pt x="7615993" y="7213284"/>
                  <a:pt x="7618818" y="7203202"/>
                </a:cubicBezTo>
                <a:cubicBezTo>
                  <a:pt x="7601832" y="7198442"/>
                  <a:pt x="7540770" y="7192208"/>
                  <a:pt x="7540770" y="7192208"/>
                </a:cubicBezTo>
                <a:close/>
                <a:moveTo>
                  <a:pt x="7427122" y="7183927"/>
                </a:moveTo>
                <a:cubicBezTo>
                  <a:pt x="7421132" y="7184288"/>
                  <a:pt x="7415548" y="7186122"/>
                  <a:pt x="7410496" y="7190143"/>
                </a:cubicBezTo>
                <a:cubicBezTo>
                  <a:pt x="7439614" y="7198302"/>
                  <a:pt x="7485719" y="7211219"/>
                  <a:pt x="7488544" y="7201137"/>
                </a:cubicBezTo>
                <a:cubicBezTo>
                  <a:pt x="7560943" y="7232295"/>
                  <a:pt x="7500315" y="7159125"/>
                  <a:pt x="7488544" y="7201137"/>
                </a:cubicBezTo>
                <a:cubicBezTo>
                  <a:pt x="7466705" y="7195018"/>
                  <a:pt x="7445090" y="7182845"/>
                  <a:pt x="7427122" y="7183927"/>
                </a:cubicBezTo>
                <a:close/>
                <a:moveTo>
                  <a:pt x="8028175" y="7059371"/>
                </a:moveTo>
                <a:cubicBezTo>
                  <a:pt x="7995693" y="7057470"/>
                  <a:pt x="7991933" y="7061259"/>
                  <a:pt x="8041981" y="7075282"/>
                </a:cubicBezTo>
                <a:cubicBezTo>
                  <a:pt x="8151574" y="7095113"/>
                  <a:pt x="8218359" y="7090264"/>
                  <a:pt x="8342910" y="7103412"/>
                </a:cubicBezTo>
                <a:cubicBezTo>
                  <a:pt x="8357469" y="7107492"/>
                  <a:pt x="8655574" y="7145705"/>
                  <a:pt x="8641015" y="7141626"/>
                </a:cubicBezTo>
                <a:cubicBezTo>
                  <a:pt x="8620842" y="7101539"/>
                  <a:pt x="8391840" y="7106247"/>
                  <a:pt x="8313791" y="7095254"/>
                </a:cubicBezTo>
                <a:cubicBezTo>
                  <a:pt x="8216231" y="7081512"/>
                  <a:pt x="8082312" y="7062539"/>
                  <a:pt x="8028175" y="7059371"/>
                </a:cubicBezTo>
                <a:close/>
                <a:moveTo>
                  <a:pt x="7942148" y="7053597"/>
                </a:moveTo>
                <a:cubicBezTo>
                  <a:pt x="7941333" y="7053879"/>
                  <a:pt x="7939160" y="7054629"/>
                  <a:pt x="7934814" y="7056130"/>
                </a:cubicBezTo>
                <a:cubicBezTo>
                  <a:pt x="7934814" y="7056130"/>
                  <a:pt x="7944593" y="7052753"/>
                  <a:pt x="7942148" y="7053597"/>
                </a:cubicBezTo>
                <a:close/>
                <a:moveTo>
                  <a:pt x="10439890" y="6625777"/>
                </a:moveTo>
                <a:lnTo>
                  <a:pt x="10448999" y="6626905"/>
                </a:lnTo>
                <a:cubicBezTo>
                  <a:pt x="10452531" y="6627342"/>
                  <a:pt x="10454705" y="6627611"/>
                  <a:pt x="10454705" y="6627611"/>
                </a:cubicBezTo>
                <a:close/>
                <a:moveTo>
                  <a:pt x="10393572" y="6620040"/>
                </a:moveTo>
                <a:cubicBezTo>
                  <a:pt x="10390855" y="6619704"/>
                  <a:pt x="10395746" y="6620310"/>
                  <a:pt x="10414765" y="6622665"/>
                </a:cubicBezTo>
                <a:lnTo>
                  <a:pt x="10439890" y="6625777"/>
                </a:lnTo>
                <a:lnTo>
                  <a:pt x="10435142" y="6625189"/>
                </a:lnTo>
                <a:cubicBezTo>
                  <a:pt x="10418840" y="6623170"/>
                  <a:pt x="10397648" y="6620545"/>
                  <a:pt x="10393572" y="6620040"/>
                </a:cubicBezTo>
                <a:close/>
                <a:moveTo>
                  <a:pt x="10078189" y="6532995"/>
                </a:moveTo>
                <a:cubicBezTo>
                  <a:pt x="10188181" y="6542063"/>
                  <a:pt x="10384697" y="6653305"/>
                  <a:pt x="10454705" y="6627611"/>
                </a:cubicBezTo>
                <a:cubicBezTo>
                  <a:pt x="10512544" y="6654691"/>
                  <a:pt x="10633872" y="6688684"/>
                  <a:pt x="10592983" y="6722536"/>
                </a:cubicBezTo>
                <a:cubicBezTo>
                  <a:pt x="10497984" y="6650612"/>
                  <a:pt x="10161851" y="6579995"/>
                  <a:pt x="10119043" y="6555314"/>
                </a:cubicBezTo>
                <a:cubicBezTo>
                  <a:pt x="10104483" y="6551235"/>
                  <a:pt x="10092749" y="6537074"/>
                  <a:pt x="10078189" y="6532995"/>
                </a:cubicBezTo>
                <a:close/>
                <a:moveTo>
                  <a:pt x="9884645" y="6496372"/>
                </a:moveTo>
                <a:cubicBezTo>
                  <a:pt x="9891139" y="6496155"/>
                  <a:pt x="9907920" y="6498541"/>
                  <a:pt x="9939477" y="6505004"/>
                </a:cubicBezTo>
                <a:cubicBezTo>
                  <a:pt x="9954036" y="6509083"/>
                  <a:pt x="10000141" y="6522001"/>
                  <a:pt x="10014700" y="6526080"/>
                </a:cubicBezTo>
                <a:cubicBezTo>
                  <a:pt x="10021557" y="6547144"/>
                  <a:pt x="9856507" y="6497312"/>
                  <a:pt x="9884645" y="6496372"/>
                </a:cubicBezTo>
                <a:close/>
                <a:moveTo>
                  <a:pt x="9744863" y="6475567"/>
                </a:moveTo>
                <a:cubicBezTo>
                  <a:pt x="9745576" y="6474918"/>
                  <a:pt x="9759857" y="6478239"/>
                  <a:pt x="9797469" y="6488777"/>
                </a:cubicBezTo>
                <a:cubicBezTo>
                  <a:pt x="9797469" y="6488777"/>
                  <a:pt x="9843972" y="6490933"/>
                  <a:pt x="9841147" y="6501015"/>
                </a:cubicBezTo>
                <a:cubicBezTo>
                  <a:pt x="9862687" y="6515206"/>
                  <a:pt x="9742722" y="6477516"/>
                  <a:pt x="9744863" y="6475567"/>
                </a:cubicBezTo>
                <a:close/>
                <a:moveTo>
                  <a:pt x="9672831" y="6457255"/>
                </a:moveTo>
                <a:cubicBezTo>
                  <a:pt x="9689822" y="6454992"/>
                  <a:pt x="9709333" y="6457740"/>
                  <a:pt x="9719420" y="6477784"/>
                </a:cubicBezTo>
                <a:lnTo>
                  <a:pt x="9641372" y="6466791"/>
                </a:lnTo>
                <a:cubicBezTo>
                  <a:pt x="9641372" y="6466791"/>
                  <a:pt x="9655841" y="6459517"/>
                  <a:pt x="9672831" y="6457255"/>
                </a:cubicBezTo>
                <a:close/>
                <a:moveTo>
                  <a:pt x="9564125" y="6442429"/>
                </a:moveTo>
                <a:cubicBezTo>
                  <a:pt x="9582827" y="6442232"/>
                  <a:pt x="9606585" y="6446170"/>
                  <a:pt x="9626813" y="6462711"/>
                </a:cubicBezTo>
                <a:cubicBezTo>
                  <a:pt x="9626813" y="6462711"/>
                  <a:pt x="9545939" y="6461801"/>
                  <a:pt x="9531778" y="6446959"/>
                </a:cubicBezTo>
                <a:cubicBezTo>
                  <a:pt x="9531778" y="6446959"/>
                  <a:pt x="9545423" y="6442627"/>
                  <a:pt x="9564125" y="6442429"/>
                </a:cubicBezTo>
                <a:close/>
                <a:moveTo>
                  <a:pt x="9389951" y="6149868"/>
                </a:moveTo>
                <a:cubicBezTo>
                  <a:pt x="9401685" y="6164029"/>
                  <a:pt x="9450615" y="6166864"/>
                  <a:pt x="9453440" y="6156781"/>
                </a:cubicBezTo>
                <a:cubicBezTo>
                  <a:pt x="9436454" y="6152022"/>
                  <a:pt x="9389951" y="6149868"/>
                  <a:pt x="9389951" y="6149868"/>
                </a:cubicBezTo>
                <a:close/>
                <a:moveTo>
                  <a:pt x="5243647" y="5256397"/>
                </a:moveTo>
                <a:cubicBezTo>
                  <a:pt x="5061148" y="5263260"/>
                  <a:pt x="4745188" y="5354158"/>
                  <a:pt x="4637985" y="5391179"/>
                </a:cubicBezTo>
                <a:cubicBezTo>
                  <a:pt x="4637985" y="5391179"/>
                  <a:pt x="4678838" y="5413500"/>
                  <a:pt x="4664279" y="5409421"/>
                </a:cubicBezTo>
                <a:cubicBezTo>
                  <a:pt x="4664279" y="5409421"/>
                  <a:pt x="4475731" y="5447212"/>
                  <a:pt x="4539691" y="5452446"/>
                </a:cubicBezTo>
                <a:cubicBezTo>
                  <a:pt x="4568810" y="5460604"/>
                  <a:pt x="4557076" y="5446442"/>
                  <a:pt x="4571635" y="5450521"/>
                </a:cubicBezTo>
                <a:cubicBezTo>
                  <a:pt x="4686878" y="5450187"/>
                  <a:pt x="4777096" y="5408407"/>
                  <a:pt x="4901756" y="5374465"/>
                </a:cubicBezTo>
                <a:cubicBezTo>
                  <a:pt x="5020693" y="5351605"/>
                  <a:pt x="5135936" y="5351272"/>
                  <a:pt x="5228580" y="5310170"/>
                </a:cubicBezTo>
                <a:cubicBezTo>
                  <a:pt x="5266646" y="5286401"/>
                  <a:pt x="5307136" y="5263311"/>
                  <a:pt x="5243647" y="5256397"/>
                </a:cubicBezTo>
                <a:close/>
                <a:moveTo>
                  <a:pt x="9647020" y="5232346"/>
                </a:moveTo>
                <a:cubicBezTo>
                  <a:pt x="9647722" y="5236847"/>
                  <a:pt x="9647389" y="5239642"/>
                  <a:pt x="9646296" y="5240985"/>
                </a:cubicBezTo>
                <a:lnTo>
                  <a:pt x="9644282" y="5240959"/>
                </a:lnTo>
                <a:close/>
                <a:moveTo>
                  <a:pt x="682075" y="4630796"/>
                </a:moveTo>
                <a:cubicBezTo>
                  <a:pt x="682075" y="4630796"/>
                  <a:pt x="696635" y="4634875"/>
                  <a:pt x="682075" y="4630796"/>
                </a:cubicBezTo>
                <a:close/>
                <a:moveTo>
                  <a:pt x="346602" y="4354663"/>
                </a:moveTo>
                <a:cubicBezTo>
                  <a:pt x="332550" y="4353444"/>
                  <a:pt x="319611" y="4355256"/>
                  <a:pt x="318199" y="4360297"/>
                </a:cubicBezTo>
                <a:cubicBezTo>
                  <a:pt x="329933" y="4374458"/>
                  <a:pt x="381688" y="4367211"/>
                  <a:pt x="381688" y="4367211"/>
                </a:cubicBezTo>
                <a:cubicBezTo>
                  <a:pt x="375821" y="4360130"/>
                  <a:pt x="360655" y="4355881"/>
                  <a:pt x="346602" y="4354663"/>
                </a:cubicBezTo>
                <a:close/>
                <a:moveTo>
                  <a:pt x="238892" y="4312931"/>
                </a:moveTo>
                <a:cubicBezTo>
                  <a:pt x="218918" y="4312998"/>
                  <a:pt x="202122" y="4316901"/>
                  <a:pt x="202122" y="4316901"/>
                </a:cubicBezTo>
                <a:cubicBezTo>
                  <a:pt x="213857" y="4331063"/>
                  <a:pt x="294730" y="4331973"/>
                  <a:pt x="294730" y="4331973"/>
                </a:cubicBezTo>
                <a:cubicBezTo>
                  <a:pt x="282018" y="4316631"/>
                  <a:pt x="258866" y="4312863"/>
                  <a:pt x="238892" y="4312931"/>
                </a:cubicBezTo>
                <a:close/>
                <a:moveTo>
                  <a:pt x="223273" y="4176026"/>
                </a:moveTo>
                <a:cubicBezTo>
                  <a:pt x="236963" y="4192548"/>
                  <a:pt x="283937" y="4193023"/>
                  <a:pt x="286762" y="4182940"/>
                </a:cubicBezTo>
                <a:cubicBezTo>
                  <a:pt x="272203" y="4178861"/>
                  <a:pt x="223273" y="4176026"/>
                  <a:pt x="223273" y="4176026"/>
                </a:cubicBezTo>
                <a:close/>
                <a:moveTo>
                  <a:pt x="8361643" y="4072057"/>
                </a:moveTo>
                <a:cubicBezTo>
                  <a:pt x="8345367" y="4072934"/>
                  <a:pt x="8332329" y="4077436"/>
                  <a:pt x="8332329" y="4077436"/>
                </a:cubicBezTo>
                <a:cubicBezTo>
                  <a:pt x="8329505" y="4087519"/>
                  <a:pt x="8410377" y="4088430"/>
                  <a:pt x="8410377" y="4088430"/>
                </a:cubicBezTo>
                <a:cubicBezTo>
                  <a:pt x="8397430" y="4073929"/>
                  <a:pt x="8377917" y="4071180"/>
                  <a:pt x="8361643" y="4072057"/>
                </a:cubicBezTo>
                <a:close/>
                <a:moveTo>
                  <a:pt x="8444723" y="4011302"/>
                </a:moveTo>
                <a:lnTo>
                  <a:pt x="8440268" y="4015022"/>
                </a:lnTo>
                <a:cubicBezTo>
                  <a:pt x="8437375" y="4016590"/>
                  <a:pt x="8434263" y="4017191"/>
                  <a:pt x="8430623" y="4016171"/>
                </a:cubicBezTo>
                <a:close/>
                <a:moveTo>
                  <a:pt x="8488897" y="3976315"/>
                </a:moveTo>
                <a:cubicBezTo>
                  <a:pt x="8503456" y="3980394"/>
                  <a:pt x="8520442" y="3985153"/>
                  <a:pt x="8535001" y="3989232"/>
                </a:cubicBezTo>
                <a:cubicBezTo>
                  <a:pt x="8517816" y="3989854"/>
                  <a:pt x="8500531" y="3993167"/>
                  <a:pt x="8483138" y="3998036"/>
                </a:cubicBezTo>
                <a:lnTo>
                  <a:pt x="8444723" y="4011302"/>
                </a:lnTo>
                <a:lnTo>
                  <a:pt x="8448596" y="4008067"/>
                </a:lnTo>
                <a:cubicBezTo>
                  <a:pt x="8454119" y="4002365"/>
                  <a:pt x="8459995" y="3995403"/>
                  <a:pt x="8468687" y="3992401"/>
                </a:cubicBezTo>
                <a:lnTo>
                  <a:pt x="8478015" y="3984976"/>
                </a:lnTo>
                <a:lnTo>
                  <a:pt x="8486072" y="3986397"/>
                </a:lnTo>
                <a:cubicBezTo>
                  <a:pt x="8488897" y="3976315"/>
                  <a:pt x="8488897" y="3976315"/>
                  <a:pt x="8488897" y="3976315"/>
                </a:cubicBezTo>
                <a:close/>
                <a:moveTo>
                  <a:pt x="8794901" y="3886768"/>
                </a:moveTo>
                <a:cubicBezTo>
                  <a:pt x="8768457" y="3890765"/>
                  <a:pt x="8609276" y="3940720"/>
                  <a:pt x="8488897" y="3976315"/>
                </a:cubicBezTo>
                <a:cubicBezTo>
                  <a:pt x="8487485" y="3981356"/>
                  <a:pt x="8483139" y="3982857"/>
                  <a:pt x="8478792" y="3984358"/>
                </a:cubicBezTo>
                <a:lnTo>
                  <a:pt x="8478015" y="3984976"/>
                </a:lnTo>
                <a:lnTo>
                  <a:pt x="8472979" y="3984088"/>
                </a:lnTo>
                <a:cubicBezTo>
                  <a:pt x="8470806" y="3984839"/>
                  <a:pt x="8470100" y="3987360"/>
                  <a:pt x="8468687" y="3992401"/>
                </a:cubicBezTo>
                <a:cubicBezTo>
                  <a:pt x="8399077" y="4007333"/>
                  <a:pt x="8361484" y="4029423"/>
                  <a:pt x="8358188" y="4041185"/>
                </a:cubicBezTo>
                <a:cubicBezTo>
                  <a:pt x="8381657" y="4069510"/>
                  <a:pt x="8451267" y="4054578"/>
                  <a:pt x="8483211" y="4052653"/>
                </a:cubicBezTo>
                <a:cubicBezTo>
                  <a:pt x="8500197" y="4057412"/>
                  <a:pt x="8587154" y="4092650"/>
                  <a:pt x="8604538" y="4086647"/>
                </a:cubicBezTo>
                <a:cubicBezTo>
                  <a:pt x="8604538" y="4086647"/>
                  <a:pt x="8732422" y="4031858"/>
                  <a:pt x="8720687" y="4017697"/>
                </a:cubicBezTo>
                <a:cubicBezTo>
                  <a:pt x="8735247" y="4021776"/>
                  <a:pt x="8598961" y="3994466"/>
                  <a:pt x="8535001" y="3989232"/>
                </a:cubicBezTo>
                <a:cubicBezTo>
                  <a:pt x="8755739" y="3908355"/>
                  <a:pt x="8815468" y="3883660"/>
                  <a:pt x="8794901" y="3886768"/>
                </a:cubicBezTo>
                <a:close/>
                <a:moveTo>
                  <a:pt x="373987" y="3879794"/>
                </a:moveTo>
                <a:cubicBezTo>
                  <a:pt x="356245" y="3878901"/>
                  <a:pt x="339566" y="3882384"/>
                  <a:pt x="339566" y="3882384"/>
                </a:cubicBezTo>
                <a:cubicBezTo>
                  <a:pt x="336271" y="3894147"/>
                  <a:pt x="408669" y="3925306"/>
                  <a:pt x="414790" y="3903460"/>
                </a:cubicBezTo>
                <a:cubicBezTo>
                  <a:pt x="410534" y="3885956"/>
                  <a:pt x="391728" y="3880687"/>
                  <a:pt x="373987" y="3879794"/>
                </a:cubicBezTo>
                <a:close/>
                <a:moveTo>
                  <a:pt x="5660959" y="3695734"/>
                </a:moveTo>
                <a:cubicBezTo>
                  <a:pt x="5661666" y="3696038"/>
                  <a:pt x="5663363" y="3696768"/>
                  <a:pt x="5665626" y="3697742"/>
                </a:cubicBezTo>
                <a:lnTo>
                  <a:pt x="5678332" y="3703211"/>
                </a:lnTo>
                <a:lnTo>
                  <a:pt x="5692775" y="3709427"/>
                </a:lnTo>
                <a:cubicBezTo>
                  <a:pt x="5692775" y="3709427"/>
                  <a:pt x="5688251" y="3707479"/>
                  <a:pt x="5682594" y="3705045"/>
                </a:cubicBezTo>
                <a:lnTo>
                  <a:pt x="5678332" y="3703211"/>
                </a:lnTo>
                <a:lnTo>
                  <a:pt x="5671989" y="3700481"/>
                </a:lnTo>
                <a:cubicBezTo>
                  <a:pt x="5662091" y="3696221"/>
                  <a:pt x="5659545" y="3695125"/>
                  <a:pt x="5660959" y="3695734"/>
                </a:cubicBezTo>
                <a:close/>
                <a:moveTo>
                  <a:pt x="9452988" y="3318392"/>
                </a:moveTo>
                <a:cubicBezTo>
                  <a:pt x="9448158" y="3313300"/>
                  <a:pt x="9492033" y="3361614"/>
                  <a:pt x="9492006" y="3403744"/>
                </a:cubicBezTo>
                <a:cubicBezTo>
                  <a:pt x="9497656" y="3505006"/>
                  <a:pt x="9369773" y="3559794"/>
                  <a:pt x="9355178" y="3611888"/>
                </a:cubicBezTo>
                <a:cubicBezTo>
                  <a:pt x="9352353" y="3621971"/>
                  <a:pt x="9401681" y="3614043"/>
                  <a:pt x="9387121" y="3609964"/>
                </a:cubicBezTo>
                <a:cubicBezTo>
                  <a:pt x="9430799" y="3622201"/>
                  <a:pt x="9488675" y="3593108"/>
                  <a:pt x="9506059" y="3587104"/>
                </a:cubicBezTo>
                <a:cubicBezTo>
                  <a:pt x="9525870" y="3581780"/>
                  <a:pt x="9572916" y="3469909"/>
                  <a:pt x="9552670" y="3420741"/>
                </a:cubicBezTo>
                <a:cubicBezTo>
                  <a:pt x="9547056" y="3384733"/>
                  <a:pt x="9503777" y="3361733"/>
                  <a:pt x="9477483" y="3343491"/>
                </a:cubicBezTo>
                <a:cubicBezTo>
                  <a:pt x="9461620" y="3327720"/>
                  <a:pt x="9454598" y="3320089"/>
                  <a:pt x="9452988" y="3318392"/>
                </a:cubicBezTo>
                <a:close/>
                <a:moveTo>
                  <a:pt x="2113816" y="3313568"/>
                </a:moveTo>
                <a:cubicBezTo>
                  <a:pt x="2064544" y="3314290"/>
                  <a:pt x="2029293" y="3322763"/>
                  <a:pt x="2005634" y="3316135"/>
                </a:cubicBezTo>
                <a:cubicBezTo>
                  <a:pt x="2066298" y="3333132"/>
                  <a:pt x="2318299" y="3358428"/>
                  <a:pt x="2410906" y="3373501"/>
                </a:cubicBezTo>
                <a:cubicBezTo>
                  <a:pt x="3331043" y="3508061"/>
                  <a:pt x="4301016" y="3576842"/>
                  <a:pt x="5168964" y="3664159"/>
                </a:cubicBezTo>
                <a:cubicBezTo>
                  <a:pt x="5241362" y="3695318"/>
                  <a:pt x="5197720" y="3626907"/>
                  <a:pt x="5168964" y="3664159"/>
                </a:cubicBezTo>
                <a:cubicBezTo>
                  <a:pt x="4193378" y="3559371"/>
                  <a:pt x="3232351" y="3458662"/>
                  <a:pt x="2167852" y="3316277"/>
                </a:cubicBezTo>
                <a:cubicBezTo>
                  <a:pt x="2148222" y="3313948"/>
                  <a:pt x="2130240" y="3313328"/>
                  <a:pt x="2113816" y="3313568"/>
                </a:cubicBezTo>
                <a:close/>
                <a:moveTo>
                  <a:pt x="1911755" y="3285754"/>
                </a:moveTo>
                <a:cubicBezTo>
                  <a:pt x="1897652" y="3285881"/>
                  <a:pt x="1885320" y="3287863"/>
                  <a:pt x="1883908" y="3292904"/>
                </a:cubicBezTo>
                <a:cubicBezTo>
                  <a:pt x="1898467" y="3296983"/>
                  <a:pt x="1947397" y="3299818"/>
                  <a:pt x="1950222" y="3289735"/>
                </a:cubicBezTo>
                <a:cubicBezTo>
                  <a:pt x="1941729" y="3287356"/>
                  <a:pt x="1925857" y="3285627"/>
                  <a:pt x="1911755" y="3285754"/>
                </a:cubicBezTo>
                <a:close/>
                <a:moveTo>
                  <a:pt x="1798082" y="3262968"/>
                </a:moveTo>
                <a:cubicBezTo>
                  <a:pt x="1777393" y="3264420"/>
                  <a:pt x="1759284" y="3270674"/>
                  <a:pt x="1759284" y="3270674"/>
                </a:cubicBezTo>
                <a:cubicBezTo>
                  <a:pt x="1773844" y="3274753"/>
                  <a:pt x="1852363" y="3284066"/>
                  <a:pt x="1852363" y="3284066"/>
                </a:cubicBezTo>
                <a:cubicBezTo>
                  <a:pt x="1842041" y="3264863"/>
                  <a:pt x="1818771" y="3261515"/>
                  <a:pt x="1798082" y="3262968"/>
                </a:cubicBezTo>
                <a:close/>
                <a:moveTo>
                  <a:pt x="1675387" y="3239692"/>
                </a:moveTo>
                <a:cubicBezTo>
                  <a:pt x="1655060" y="3241020"/>
                  <a:pt x="1637558" y="3247443"/>
                  <a:pt x="1637558" y="3247443"/>
                </a:cubicBezTo>
                <a:cubicBezTo>
                  <a:pt x="1652117" y="3251522"/>
                  <a:pt x="1730166" y="3262516"/>
                  <a:pt x="1730166" y="3262516"/>
                </a:cubicBezTo>
                <a:cubicBezTo>
                  <a:pt x="1718866" y="3242132"/>
                  <a:pt x="1695714" y="3238364"/>
                  <a:pt x="1675387" y="3239692"/>
                </a:cubicBezTo>
                <a:close/>
                <a:moveTo>
                  <a:pt x="1585790" y="3230220"/>
                </a:moveTo>
                <a:cubicBezTo>
                  <a:pt x="1575681" y="3230107"/>
                  <a:pt x="1566989" y="3233108"/>
                  <a:pt x="1574069" y="3240529"/>
                </a:cubicBezTo>
                <a:cubicBezTo>
                  <a:pt x="1574069" y="3240529"/>
                  <a:pt x="1620572" y="3242684"/>
                  <a:pt x="1606013" y="3238605"/>
                </a:cubicBezTo>
                <a:cubicBezTo>
                  <a:pt x="1607425" y="3233563"/>
                  <a:pt x="1595899" y="3230334"/>
                  <a:pt x="1585790" y="3230220"/>
                </a:cubicBezTo>
                <a:close/>
                <a:moveTo>
                  <a:pt x="7239869" y="3222210"/>
                </a:moveTo>
                <a:cubicBezTo>
                  <a:pt x="7324002" y="3267531"/>
                  <a:pt x="7239869" y="3222210"/>
                  <a:pt x="7239869" y="3222210"/>
                </a:cubicBezTo>
                <a:close/>
                <a:moveTo>
                  <a:pt x="6856291" y="3183157"/>
                </a:moveTo>
                <a:cubicBezTo>
                  <a:pt x="6841886" y="3183198"/>
                  <a:pt x="6828947" y="3185010"/>
                  <a:pt x="6828947" y="3185010"/>
                </a:cubicBezTo>
                <a:cubicBezTo>
                  <a:pt x="6840682" y="3199172"/>
                  <a:pt x="6889612" y="3202007"/>
                  <a:pt x="6892436" y="3191925"/>
                </a:cubicBezTo>
                <a:cubicBezTo>
                  <a:pt x="6886569" y="3184844"/>
                  <a:pt x="6870696" y="3183115"/>
                  <a:pt x="6856291" y="3183157"/>
                </a:cubicBezTo>
                <a:close/>
                <a:moveTo>
                  <a:pt x="6766961" y="3176818"/>
                </a:moveTo>
                <a:cubicBezTo>
                  <a:pt x="6763057" y="3176744"/>
                  <a:pt x="6761818" y="3177076"/>
                  <a:pt x="6765458" y="3178096"/>
                </a:cubicBezTo>
                <a:cubicBezTo>
                  <a:pt x="6762633" y="3188179"/>
                  <a:pt x="6826122" y="3195093"/>
                  <a:pt x="6814388" y="3180931"/>
                </a:cubicBezTo>
                <a:cubicBezTo>
                  <a:pt x="6814388" y="3180931"/>
                  <a:pt x="6778675" y="3177042"/>
                  <a:pt x="6766961" y="3176818"/>
                </a:cubicBezTo>
                <a:close/>
                <a:moveTo>
                  <a:pt x="6721780" y="3165858"/>
                </a:moveTo>
                <a:lnTo>
                  <a:pt x="6687410" y="3167103"/>
                </a:lnTo>
                <a:cubicBezTo>
                  <a:pt x="6698674" y="3182945"/>
                  <a:pt x="6733515" y="3180020"/>
                  <a:pt x="6721780" y="3165858"/>
                </a:cubicBezTo>
                <a:close/>
                <a:moveTo>
                  <a:pt x="9355539" y="2868017"/>
                </a:moveTo>
                <a:cubicBezTo>
                  <a:pt x="9347553" y="2868498"/>
                  <a:pt x="9342500" y="2872519"/>
                  <a:pt x="9348367" y="2879600"/>
                </a:cubicBezTo>
                <a:lnTo>
                  <a:pt x="9380311" y="2877676"/>
                </a:lnTo>
                <a:cubicBezTo>
                  <a:pt x="9374444" y="2870595"/>
                  <a:pt x="9363525" y="2867536"/>
                  <a:pt x="9355539" y="2868017"/>
                </a:cubicBezTo>
                <a:close/>
                <a:moveTo>
                  <a:pt x="4267948" y="2770140"/>
                </a:moveTo>
                <a:cubicBezTo>
                  <a:pt x="4267948" y="2770140"/>
                  <a:pt x="4279682" y="2784302"/>
                  <a:pt x="4267948" y="2770140"/>
                </a:cubicBezTo>
                <a:close/>
                <a:moveTo>
                  <a:pt x="4175159" y="2762719"/>
                </a:moveTo>
                <a:cubicBezTo>
                  <a:pt x="4185436" y="2761068"/>
                  <a:pt x="4197179" y="2761186"/>
                  <a:pt x="4204459" y="2763226"/>
                </a:cubicBezTo>
                <a:cubicBezTo>
                  <a:pt x="4202811" y="2769107"/>
                  <a:pt x="4194001" y="2772529"/>
                  <a:pt x="4183783" y="2773971"/>
                </a:cubicBezTo>
                <a:lnTo>
                  <a:pt x="4178672" y="2773771"/>
                </a:lnTo>
                <a:lnTo>
                  <a:pt x="4158086" y="2769704"/>
                </a:lnTo>
                <a:lnTo>
                  <a:pt x="4161586" y="2766505"/>
                </a:lnTo>
                <a:cubicBezTo>
                  <a:pt x="4165249" y="2764813"/>
                  <a:pt x="4170021" y="2763545"/>
                  <a:pt x="4175159" y="2762719"/>
                </a:cubicBezTo>
                <a:close/>
                <a:moveTo>
                  <a:pt x="3973542" y="2756524"/>
                </a:moveTo>
                <a:cubicBezTo>
                  <a:pt x="3971154" y="2755855"/>
                  <a:pt x="3980709" y="2758532"/>
                  <a:pt x="3980709" y="2758532"/>
                </a:cubicBezTo>
                <a:cubicBezTo>
                  <a:pt x="3976462" y="2757342"/>
                  <a:pt x="3974339" y="2756747"/>
                  <a:pt x="3973542" y="2756524"/>
                </a:cubicBezTo>
                <a:close/>
                <a:moveTo>
                  <a:pt x="3903911" y="2747889"/>
                </a:moveTo>
                <a:cubicBezTo>
                  <a:pt x="3905390" y="2748303"/>
                  <a:pt x="3909333" y="2749408"/>
                  <a:pt x="3917220" y="2751618"/>
                </a:cubicBezTo>
                <a:cubicBezTo>
                  <a:pt x="3917220" y="2751618"/>
                  <a:pt x="3899475" y="2746646"/>
                  <a:pt x="3903911" y="2747889"/>
                </a:cubicBezTo>
                <a:close/>
                <a:moveTo>
                  <a:pt x="3386579" y="2691749"/>
                </a:moveTo>
                <a:lnTo>
                  <a:pt x="3392610" y="2693439"/>
                </a:lnTo>
                <a:cubicBezTo>
                  <a:pt x="3394884" y="2694076"/>
                  <a:pt x="3396704" y="2694586"/>
                  <a:pt x="3396704" y="2694586"/>
                </a:cubicBezTo>
                <a:close/>
                <a:moveTo>
                  <a:pt x="3384420" y="2691144"/>
                </a:moveTo>
                <a:lnTo>
                  <a:pt x="3386579" y="2691749"/>
                </a:lnTo>
                <a:lnTo>
                  <a:pt x="3385785" y="2691527"/>
                </a:lnTo>
                <a:cubicBezTo>
                  <a:pt x="3383965" y="2691017"/>
                  <a:pt x="3383055" y="2690762"/>
                  <a:pt x="3384420" y="2691144"/>
                </a:cubicBezTo>
                <a:close/>
                <a:moveTo>
                  <a:pt x="9418520" y="2629214"/>
                </a:moveTo>
                <a:cubicBezTo>
                  <a:pt x="9325912" y="2614142"/>
                  <a:pt x="9362999" y="2771333"/>
                  <a:pt x="9435434" y="2746319"/>
                </a:cubicBezTo>
                <a:cubicBezTo>
                  <a:pt x="9487587" y="2728308"/>
                  <a:pt x="9450463" y="2627290"/>
                  <a:pt x="9418520" y="2629214"/>
                </a:cubicBezTo>
                <a:close/>
                <a:moveTo>
                  <a:pt x="2744413" y="2597541"/>
                </a:moveTo>
                <a:cubicBezTo>
                  <a:pt x="2737493" y="2597393"/>
                  <a:pt x="2731872" y="2597461"/>
                  <a:pt x="2727698" y="2597764"/>
                </a:cubicBezTo>
                <a:cubicBezTo>
                  <a:pt x="2707887" y="2603087"/>
                  <a:pt x="2646825" y="2596853"/>
                  <a:pt x="2739432" y="2611926"/>
                </a:cubicBezTo>
                <a:cubicBezTo>
                  <a:pt x="2939207" y="2646149"/>
                  <a:pt x="3147529" y="2659208"/>
                  <a:pt x="3396704" y="2694586"/>
                </a:cubicBezTo>
                <a:cubicBezTo>
                  <a:pt x="3442809" y="2707504"/>
                  <a:pt x="3457368" y="2711583"/>
                  <a:pt x="3433899" y="2683260"/>
                </a:cubicBezTo>
                <a:cubicBezTo>
                  <a:pt x="3520857" y="2718498"/>
                  <a:pt x="3555625" y="2706490"/>
                  <a:pt x="3601730" y="2719408"/>
                </a:cubicBezTo>
                <a:cubicBezTo>
                  <a:pt x="3633674" y="2717483"/>
                  <a:pt x="3648233" y="2721563"/>
                  <a:pt x="3679779" y="2730401"/>
                </a:cubicBezTo>
                <a:cubicBezTo>
                  <a:pt x="3679779" y="2730401"/>
                  <a:pt x="3679779" y="2730401"/>
                  <a:pt x="3694339" y="2734481"/>
                </a:cubicBezTo>
                <a:lnTo>
                  <a:pt x="3679779" y="2730401"/>
                </a:lnTo>
                <a:cubicBezTo>
                  <a:pt x="3665219" y="2726322"/>
                  <a:pt x="3761123" y="2729631"/>
                  <a:pt x="3824612" y="2736545"/>
                </a:cubicBezTo>
                <a:cubicBezTo>
                  <a:pt x="3793067" y="2727707"/>
                  <a:pt x="3848117" y="2708696"/>
                  <a:pt x="3839171" y="2740625"/>
                </a:cubicBezTo>
                <a:cubicBezTo>
                  <a:pt x="3868290" y="2748783"/>
                  <a:pt x="3897010" y="2767704"/>
                  <a:pt x="3917220" y="2751618"/>
                </a:cubicBezTo>
                <a:cubicBezTo>
                  <a:pt x="3931779" y="2755697"/>
                  <a:pt x="3975059" y="2778697"/>
                  <a:pt x="3980709" y="2758532"/>
                </a:cubicBezTo>
                <a:cubicBezTo>
                  <a:pt x="4033296" y="2795014"/>
                  <a:pt x="4076612" y="2761841"/>
                  <a:pt x="4015948" y="2744844"/>
                </a:cubicBezTo>
                <a:cubicBezTo>
                  <a:pt x="4045067" y="2753003"/>
                  <a:pt x="4062053" y="2757762"/>
                  <a:pt x="4091171" y="2765920"/>
                </a:cubicBezTo>
                <a:cubicBezTo>
                  <a:pt x="4093290" y="2758358"/>
                  <a:pt x="4111788" y="2755385"/>
                  <a:pt x="4119713" y="2758625"/>
                </a:cubicBezTo>
                <a:lnTo>
                  <a:pt x="4122244" y="2762621"/>
                </a:lnTo>
                <a:lnTo>
                  <a:pt x="4108556" y="2759917"/>
                </a:lnTo>
                <a:cubicBezTo>
                  <a:pt x="4123115" y="2763996"/>
                  <a:pt x="4123115" y="2763996"/>
                  <a:pt x="4123115" y="2763996"/>
                </a:cubicBezTo>
                <a:lnTo>
                  <a:pt x="4122244" y="2762621"/>
                </a:lnTo>
                <a:lnTo>
                  <a:pt x="4158086" y="2769704"/>
                </a:lnTo>
                <a:lnTo>
                  <a:pt x="4154660" y="2772834"/>
                </a:lnTo>
                <a:lnTo>
                  <a:pt x="4178672" y="2773771"/>
                </a:lnTo>
                <a:lnTo>
                  <a:pt x="4188368" y="2775687"/>
                </a:lnTo>
                <a:cubicBezTo>
                  <a:pt x="4385086" y="2810039"/>
                  <a:pt x="4646229" y="2828098"/>
                  <a:pt x="4782813" y="2847336"/>
                </a:cubicBezTo>
                <a:cubicBezTo>
                  <a:pt x="4878246" y="2852327"/>
                  <a:pt x="4953469" y="2873402"/>
                  <a:pt x="4959590" y="2851557"/>
                </a:cubicBezTo>
                <a:cubicBezTo>
                  <a:pt x="4956294" y="2863320"/>
                  <a:pt x="4916310" y="2828556"/>
                  <a:pt x="4916310" y="2828556"/>
                </a:cubicBezTo>
                <a:cubicBezTo>
                  <a:pt x="4901751" y="2824477"/>
                  <a:pt x="4895630" y="2846323"/>
                  <a:pt x="4881071" y="2842244"/>
                </a:cubicBezTo>
                <a:cubicBezTo>
                  <a:pt x="4724974" y="2820258"/>
                  <a:pt x="4557144" y="2784108"/>
                  <a:pt x="4397751" y="2773885"/>
                </a:cubicBezTo>
                <a:cubicBezTo>
                  <a:pt x="4397751" y="2773885"/>
                  <a:pt x="4392101" y="2794051"/>
                  <a:pt x="4377542" y="2789972"/>
                </a:cubicBezTo>
                <a:cubicBezTo>
                  <a:pt x="4328612" y="2787137"/>
                  <a:pt x="4285332" y="2764136"/>
                  <a:pt x="4241654" y="2751899"/>
                </a:cubicBezTo>
                <a:cubicBezTo>
                  <a:pt x="3975493" y="2711761"/>
                  <a:pt x="3685900" y="2708556"/>
                  <a:pt x="3433899" y="2683260"/>
                </a:cubicBezTo>
                <a:cubicBezTo>
                  <a:pt x="3244336" y="2650537"/>
                  <a:pt x="2848216" y="2599764"/>
                  <a:pt x="2744413" y="2597541"/>
                </a:cubicBezTo>
                <a:close/>
                <a:moveTo>
                  <a:pt x="1321294" y="2389835"/>
                </a:moveTo>
                <a:cubicBezTo>
                  <a:pt x="1261458" y="2385409"/>
                  <a:pt x="1563306" y="2460465"/>
                  <a:pt x="1657078" y="2477224"/>
                </a:cubicBezTo>
                <a:cubicBezTo>
                  <a:pt x="1952358" y="2525519"/>
                  <a:pt x="2435678" y="2593878"/>
                  <a:pt x="2626543" y="2603857"/>
                </a:cubicBezTo>
                <a:cubicBezTo>
                  <a:pt x="2788326" y="2670933"/>
                  <a:pt x="2583372" y="2533766"/>
                  <a:pt x="2626543" y="2603857"/>
                </a:cubicBezTo>
                <a:cubicBezTo>
                  <a:pt x="2536760" y="2578702"/>
                  <a:pt x="2409384" y="2575637"/>
                  <a:pt x="2252816" y="2555331"/>
                </a:cubicBezTo>
                <a:cubicBezTo>
                  <a:pt x="1987126" y="2513513"/>
                  <a:pt x="1683408" y="2439292"/>
                  <a:pt x="1370743" y="2396999"/>
                </a:cubicBezTo>
                <a:cubicBezTo>
                  <a:pt x="1345772" y="2392721"/>
                  <a:pt x="1329842" y="2390467"/>
                  <a:pt x="1321294" y="2389835"/>
                </a:cubicBezTo>
                <a:close/>
                <a:moveTo>
                  <a:pt x="9338226" y="2336676"/>
                </a:moveTo>
                <a:cubicBezTo>
                  <a:pt x="9349489" y="2352519"/>
                  <a:pt x="9338226" y="2336676"/>
                  <a:pt x="9338226" y="2336676"/>
                </a:cubicBezTo>
                <a:close/>
                <a:moveTo>
                  <a:pt x="9278685" y="2266632"/>
                </a:moveTo>
                <a:cubicBezTo>
                  <a:pt x="9262495" y="2266184"/>
                  <a:pt x="9261644" y="2281918"/>
                  <a:pt x="9292121" y="2323759"/>
                </a:cubicBezTo>
                <a:cubicBezTo>
                  <a:pt x="9329280" y="2368605"/>
                  <a:pt x="9401643" y="2455936"/>
                  <a:pt x="9419027" y="2449932"/>
                </a:cubicBezTo>
                <a:cubicBezTo>
                  <a:pt x="9470781" y="2442685"/>
                  <a:pt x="9375385" y="2381522"/>
                  <a:pt x="9381035" y="2361357"/>
                </a:cubicBezTo>
                <a:cubicBezTo>
                  <a:pt x="9381035" y="2361357"/>
                  <a:pt x="9424713" y="2373594"/>
                  <a:pt x="9413449" y="2357752"/>
                </a:cubicBezTo>
                <a:cubicBezTo>
                  <a:pt x="9375263" y="2313071"/>
                  <a:pt x="9305669" y="2267378"/>
                  <a:pt x="9278685" y="2266632"/>
                </a:cubicBezTo>
                <a:close/>
                <a:moveTo>
                  <a:pt x="9310139" y="1718127"/>
                </a:moveTo>
                <a:cubicBezTo>
                  <a:pt x="9310781" y="1718902"/>
                  <a:pt x="9312492" y="1720967"/>
                  <a:pt x="9315915" y="1725097"/>
                </a:cubicBezTo>
                <a:cubicBezTo>
                  <a:pt x="9315915" y="1725097"/>
                  <a:pt x="9308214" y="1715804"/>
                  <a:pt x="9310139" y="1718127"/>
                </a:cubicBezTo>
                <a:close/>
                <a:moveTo>
                  <a:pt x="1414046" y="956641"/>
                </a:moveTo>
                <a:cubicBezTo>
                  <a:pt x="1373937" y="953559"/>
                  <a:pt x="1448065" y="981464"/>
                  <a:pt x="1549981" y="1010018"/>
                </a:cubicBezTo>
                <a:cubicBezTo>
                  <a:pt x="2140903" y="1152021"/>
                  <a:pt x="2731027" y="1194121"/>
                  <a:pt x="3295691" y="1261708"/>
                </a:cubicBezTo>
                <a:cubicBezTo>
                  <a:pt x="4464569" y="1377156"/>
                  <a:pt x="5521499" y="1481174"/>
                  <a:pt x="6661729" y="1586783"/>
                </a:cubicBezTo>
                <a:cubicBezTo>
                  <a:pt x="7133713" y="1630216"/>
                  <a:pt x="7686643" y="1683642"/>
                  <a:pt x="8282345" y="1817923"/>
                </a:cubicBezTo>
                <a:cubicBezTo>
                  <a:pt x="8589359" y="1880380"/>
                  <a:pt x="8077355" y="1736928"/>
                  <a:pt x="7906228" y="1712543"/>
                </a:cubicBezTo>
                <a:cubicBezTo>
                  <a:pt x="7721013" y="1682398"/>
                  <a:pt x="7579476" y="1664490"/>
                  <a:pt x="7469013" y="1657102"/>
                </a:cubicBezTo>
                <a:cubicBezTo>
                  <a:pt x="5428456" y="1411609"/>
                  <a:pt x="3651129" y="1384854"/>
                  <a:pt x="1495437" y="971176"/>
                </a:cubicBezTo>
                <a:cubicBezTo>
                  <a:pt x="1453479" y="962139"/>
                  <a:pt x="1427416" y="957668"/>
                  <a:pt x="1414046" y="956641"/>
                </a:cubicBezTo>
                <a:close/>
                <a:moveTo>
                  <a:pt x="1304055" y="623274"/>
                </a:moveTo>
                <a:cubicBezTo>
                  <a:pt x="1292891" y="619919"/>
                  <a:pt x="1283492" y="625442"/>
                  <a:pt x="1282080" y="630483"/>
                </a:cubicBezTo>
                <a:cubicBezTo>
                  <a:pt x="1267521" y="626403"/>
                  <a:pt x="1269802" y="851776"/>
                  <a:pt x="1307396" y="829686"/>
                </a:cubicBezTo>
                <a:cubicBezTo>
                  <a:pt x="1362446" y="810675"/>
                  <a:pt x="1339448" y="659243"/>
                  <a:pt x="1336623" y="669325"/>
                </a:cubicBezTo>
                <a:cubicBezTo>
                  <a:pt x="1328148" y="638859"/>
                  <a:pt x="1315219" y="626628"/>
                  <a:pt x="1304055" y="623274"/>
                </a:cubicBezTo>
                <a:close/>
                <a:moveTo>
                  <a:pt x="996434" y="90112"/>
                </a:moveTo>
                <a:cubicBezTo>
                  <a:pt x="1010993" y="94192"/>
                  <a:pt x="1010993" y="94192"/>
                  <a:pt x="1037287" y="112433"/>
                </a:cubicBezTo>
                <a:cubicBezTo>
                  <a:pt x="1062711" y="143117"/>
                  <a:pt x="1068796" y="177444"/>
                  <a:pt x="1088969" y="217531"/>
                </a:cubicBezTo>
                <a:lnTo>
                  <a:pt x="1081235" y="212166"/>
                </a:lnTo>
                <a:lnTo>
                  <a:pt x="1080929" y="211201"/>
                </a:lnTo>
                <a:cubicBezTo>
                  <a:pt x="1076528" y="205890"/>
                  <a:pt x="1069955" y="201330"/>
                  <a:pt x="1062675" y="199290"/>
                </a:cubicBezTo>
                <a:cubicBezTo>
                  <a:pt x="1034462" y="122515"/>
                  <a:pt x="1010993" y="94192"/>
                  <a:pt x="996434" y="90112"/>
                </a:cubicBezTo>
                <a:close/>
                <a:moveTo>
                  <a:pt x="746469" y="1597"/>
                </a:moveTo>
                <a:cubicBezTo>
                  <a:pt x="747039" y="-18189"/>
                  <a:pt x="895849" y="152549"/>
                  <a:pt x="883110" y="148980"/>
                </a:cubicBezTo>
                <a:cubicBezTo>
                  <a:pt x="1004836" y="172210"/>
                  <a:pt x="880754" y="35954"/>
                  <a:pt x="898610" y="28270"/>
                </a:cubicBezTo>
                <a:cubicBezTo>
                  <a:pt x="901434" y="18188"/>
                  <a:pt x="981874" y="86033"/>
                  <a:pt x="993609" y="100195"/>
                </a:cubicBezTo>
                <a:lnTo>
                  <a:pt x="996434" y="90112"/>
                </a:lnTo>
                <a:cubicBezTo>
                  <a:pt x="1010993" y="94192"/>
                  <a:pt x="1028341" y="144361"/>
                  <a:pt x="1062675" y="199290"/>
                </a:cubicBezTo>
                <a:cubicBezTo>
                  <a:pt x="1069955" y="201330"/>
                  <a:pt x="1072888" y="204870"/>
                  <a:pt x="1075822" y="208411"/>
                </a:cubicBezTo>
                <a:lnTo>
                  <a:pt x="1081235" y="212166"/>
                </a:lnTo>
                <a:lnTo>
                  <a:pt x="1086144" y="227614"/>
                </a:lnTo>
                <a:lnTo>
                  <a:pt x="1088969" y="217531"/>
                </a:lnTo>
                <a:cubicBezTo>
                  <a:pt x="1112039" y="256617"/>
                  <a:pt x="1135037" y="286622"/>
                  <a:pt x="1149597" y="290701"/>
                </a:cubicBezTo>
                <a:cubicBezTo>
                  <a:pt x="1219206" y="275769"/>
                  <a:pt x="1152458" y="224445"/>
                  <a:pt x="1152458" y="224445"/>
                </a:cubicBezTo>
                <a:cubicBezTo>
                  <a:pt x="1115335" y="123426"/>
                  <a:pt x="1300043" y="332853"/>
                  <a:pt x="1288309" y="318691"/>
                </a:cubicBezTo>
                <a:cubicBezTo>
                  <a:pt x="1302868" y="322770"/>
                  <a:pt x="1279834" y="348939"/>
                  <a:pt x="1277009" y="359021"/>
                </a:cubicBezTo>
                <a:cubicBezTo>
                  <a:pt x="1293959" y="419953"/>
                  <a:pt x="1311271" y="526296"/>
                  <a:pt x="1323005" y="540458"/>
                </a:cubicBezTo>
                <a:cubicBezTo>
                  <a:pt x="1323005" y="540458"/>
                  <a:pt x="1346039" y="514289"/>
                  <a:pt x="1348864" y="504206"/>
                </a:cubicBezTo>
                <a:cubicBezTo>
                  <a:pt x="1386458" y="603545"/>
                  <a:pt x="1379903" y="692325"/>
                  <a:pt x="1379831" y="804672"/>
                </a:cubicBezTo>
                <a:cubicBezTo>
                  <a:pt x="1368025" y="902856"/>
                  <a:pt x="1446544" y="912168"/>
                  <a:pt x="1570696" y="936080"/>
                </a:cubicBezTo>
                <a:cubicBezTo>
                  <a:pt x="2328617" y="1070500"/>
                  <a:pt x="2878722" y="1134009"/>
                  <a:pt x="3565112" y="1224828"/>
                </a:cubicBezTo>
                <a:cubicBezTo>
                  <a:pt x="3891865" y="1272880"/>
                  <a:pt x="4230461" y="1288003"/>
                  <a:pt x="4526138" y="1325536"/>
                </a:cubicBezTo>
                <a:cubicBezTo>
                  <a:pt x="5269535" y="1399705"/>
                  <a:pt x="6013801" y="1461430"/>
                  <a:pt x="6725653" y="1526761"/>
                </a:cubicBezTo>
                <a:cubicBezTo>
                  <a:pt x="6977652" y="1552056"/>
                  <a:pt x="7234904" y="1567949"/>
                  <a:pt x="7466623" y="1600250"/>
                </a:cubicBezTo>
                <a:cubicBezTo>
                  <a:pt x="7657560" y="1619311"/>
                  <a:pt x="7822566" y="1665542"/>
                  <a:pt x="8013903" y="1673841"/>
                </a:cubicBezTo>
                <a:cubicBezTo>
                  <a:pt x="8045448" y="1682680"/>
                  <a:pt x="8068482" y="1656511"/>
                  <a:pt x="8097601" y="1664669"/>
                </a:cubicBezTo>
                <a:cubicBezTo>
                  <a:pt x="8305923" y="1677727"/>
                  <a:pt x="8589432" y="1768034"/>
                  <a:pt x="8751613" y="1824348"/>
                </a:cubicBezTo>
                <a:cubicBezTo>
                  <a:pt x="8974458" y="1897658"/>
                  <a:pt x="9205706" y="2053067"/>
                  <a:pt x="9370278" y="2166233"/>
                </a:cubicBezTo>
                <a:cubicBezTo>
                  <a:pt x="9436556" y="2219237"/>
                  <a:pt x="9494322" y="2358663"/>
                  <a:pt x="9499936" y="2394670"/>
                </a:cubicBezTo>
                <a:cubicBezTo>
                  <a:pt x="9488636" y="2435000"/>
                  <a:pt x="9433586" y="2454011"/>
                  <a:pt x="9427936" y="2474177"/>
                </a:cubicBezTo>
                <a:cubicBezTo>
                  <a:pt x="9427031" y="2542793"/>
                  <a:pt x="9522898" y="2602275"/>
                  <a:pt x="9516742" y="2680294"/>
                </a:cubicBezTo>
                <a:cubicBezTo>
                  <a:pt x="9530866" y="2751308"/>
                  <a:pt x="9481901" y="2804647"/>
                  <a:pt x="9455571" y="2842579"/>
                </a:cubicBezTo>
                <a:cubicBezTo>
                  <a:pt x="9397261" y="2938607"/>
                  <a:pt x="9455100" y="2965687"/>
                  <a:pt x="9460678" y="3057868"/>
                </a:cubicBezTo>
                <a:cubicBezTo>
                  <a:pt x="9455028" y="3078033"/>
                  <a:pt x="9411748" y="3055033"/>
                  <a:pt x="9411748" y="3055033"/>
                </a:cubicBezTo>
                <a:cubicBezTo>
                  <a:pt x="9399978" y="3097044"/>
                  <a:pt x="9423012" y="3192303"/>
                  <a:pt x="9440360" y="3242472"/>
                </a:cubicBezTo>
                <a:cubicBezTo>
                  <a:pt x="9492042" y="3347571"/>
                  <a:pt x="9619455" y="3415891"/>
                  <a:pt x="9604824" y="3524157"/>
                </a:cubicBezTo>
                <a:cubicBezTo>
                  <a:pt x="9589793" y="3643187"/>
                  <a:pt x="9447749" y="3683133"/>
                  <a:pt x="9424679" y="3765475"/>
                </a:cubicBezTo>
                <a:cubicBezTo>
                  <a:pt x="9406788" y="3829332"/>
                  <a:pt x="9461838" y="3810321"/>
                  <a:pt x="9458977" y="3876577"/>
                </a:cubicBezTo>
                <a:cubicBezTo>
                  <a:pt x="9464591" y="3912584"/>
                  <a:pt x="9366225" y="4086196"/>
                  <a:pt x="9394474" y="4106798"/>
                </a:cubicBezTo>
                <a:cubicBezTo>
                  <a:pt x="9446664" y="4154042"/>
                  <a:pt x="9458869" y="4045095"/>
                  <a:pt x="9484293" y="4075779"/>
                </a:cubicBezTo>
                <a:cubicBezTo>
                  <a:pt x="9522321" y="4108183"/>
                  <a:pt x="9472958" y="4172282"/>
                  <a:pt x="9481396" y="4198207"/>
                </a:cubicBezTo>
                <a:cubicBezTo>
                  <a:pt x="9548109" y="4305705"/>
                  <a:pt x="9591859" y="4205596"/>
                  <a:pt x="9637927" y="4274686"/>
                </a:cubicBezTo>
                <a:cubicBezTo>
                  <a:pt x="9675087" y="4319532"/>
                  <a:pt x="9617211" y="4348627"/>
                  <a:pt x="9590881" y="4386558"/>
                </a:cubicBezTo>
                <a:cubicBezTo>
                  <a:pt x="9582406" y="4416806"/>
                  <a:pt x="9579546" y="4483061"/>
                  <a:pt x="9553216" y="4520994"/>
                </a:cubicBezTo>
                <a:cubicBezTo>
                  <a:pt x="9544270" y="4552922"/>
                  <a:pt x="9509501" y="4564929"/>
                  <a:pt x="9503381" y="4586775"/>
                </a:cubicBezTo>
                <a:cubicBezTo>
                  <a:pt x="9497731" y="4606940"/>
                  <a:pt x="9550354" y="4587250"/>
                  <a:pt x="9547059" y="4599012"/>
                </a:cubicBezTo>
                <a:cubicBezTo>
                  <a:pt x="9561220" y="4613854"/>
                  <a:pt x="9509465" y="4621102"/>
                  <a:pt x="9506640" y="4631185"/>
                </a:cubicBezTo>
                <a:cubicBezTo>
                  <a:pt x="9494870" y="4673195"/>
                  <a:pt x="9642419" y="4837776"/>
                  <a:pt x="9618444" y="4988733"/>
                </a:cubicBezTo>
                <a:cubicBezTo>
                  <a:pt x="9606673" y="5030745"/>
                  <a:pt x="9566653" y="5052154"/>
                  <a:pt x="9592078" y="5082838"/>
                </a:cubicBezTo>
                <a:cubicBezTo>
                  <a:pt x="9627281" y="5125324"/>
                  <a:pt x="9621197" y="5090997"/>
                  <a:pt x="9606601" y="5143091"/>
                </a:cubicBezTo>
                <a:cubicBezTo>
                  <a:pt x="9595655" y="5182161"/>
                  <a:pt x="9627021" y="5233086"/>
                  <a:pt x="9641021" y="5240916"/>
                </a:cubicBezTo>
                <a:lnTo>
                  <a:pt x="9644282" y="5240959"/>
                </a:lnTo>
                <a:lnTo>
                  <a:pt x="9637381" y="5262664"/>
                </a:lnTo>
                <a:cubicBezTo>
                  <a:pt x="9619884" y="5283078"/>
                  <a:pt x="9584083" y="5279505"/>
                  <a:pt x="9577374" y="5303451"/>
                </a:cubicBezTo>
                <a:cubicBezTo>
                  <a:pt x="9574549" y="5313534"/>
                  <a:pt x="9586247" y="5383869"/>
                  <a:pt x="9574513" y="5369707"/>
                </a:cubicBezTo>
                <a:cubicBezTo>
                  <a:pt x="9589072" y="5373786"/>
                  <a:pt x="9632352" y="5396786"/>
                  <a:pt x="9635177" y="5386704"/>
                </a:cubicBezTo>
                <a:cubicBezTo>
                  <a:pt x="9632352" y="5396786"/>
                  <a:pt x="9603197" y="5444800"/>
                  <a:pt x="9614932" y="5458962"/>
                </a:cubicBezTo>
                <a:cubicBezTo>
                  <a:pt x="9626195" y="5474804"/>
                  <a:pt x="9695805" y="5459873"/>
                  <a:pt x="9704715" y="5484117"/>
                </a:cubicBezTo>
                <a:cubicBezTo>
                  <a:pt x="9741874" y="5528963"/>
                  <a:pt x="9675560" y="5532132"/>
                  <a:pt x="9663789" y="5574143"/>
                </a:cubicBezTo>
                <a:lnTo>
                  <a:pt x="9721628" y="5601222"/>
                </a:lnTo>
                <a:cubicBezTo>
                  <a:pt x="9721628" y="5601222"/>
                  <a:pt x="9680739" y="5635075"/>
                  <a:pt x="9683564" y="5624992"/>
                </a:cubicBezTo>
                <a:cubicBezTo>
                  <a:pt x="9637423" y="5668248"/>
                  <a:pt x="9660023" y="5709014"/>
                  <a:pt x="9666144" y="5687168"/>
                </a:cubicBezTo>
                <a:cubicBezTo>
                  <a:pt x="9657198" y="5719096"/>
                  <a:pt x="9663319" y="5697251"/>
                  <a:pt x="9622828" y="5720341"/>
                </a:cubicBezTo>
                <a:cubicBezTo>
                  <a:pt x="9602618" y="5736427"/>
                  <a:pt x="9550393" y="5745356"/>
                  <a:pt x="9573463" y="5784442"/>
                </a:cubicBezTo>
                <a:cubicBezTo>
                  <a:pt x="9570168" y="5796205"/>
                  <a:pt x="9677806" y="5813676"/>
                  <a:pt x="9674510" y="5825440"/>
                </a:cubicBezTo>
                <a:cubicBezTo>
                  <a:pt x="9663210" y="5865771"/>
                  <a:pt x="9535363" y="5864385"/>
                  <a:pt x="9486397" y="5917723"/>
                </a:cubicBezTo>
                <a:cubicBezTo>
                  <a:pt x="9465717" y="5935489"/>
                  <a:pt x="9442647" y="6017831"/>
                  <a:pt x="9428088" y="6013752"/>
                </a:cubicBezTo>
                <a:cubicBezTo>
                  <a:pt x="9451086" y="6043756"/>
                  <a:pt x="9529641" y="5996896"/>
                  <a:pt x="9523520" y="6018742"/>
                </a:cubicBezTo>
                <a:cubicBezTo>
                  <a:pt x="9515045" y="6048990"/>
                  <a:pt x="9387560" y="6093015"/>
                  <a:pt x="9381911" y="6113180"/>
                </a:cubicBezTo>
                <a:cubicBezTo>
                  <a:pt x="9396072" y="6128022"/>
                  <a:pt x="9462385" y="6124854"/>
                  <a:pt x="9462385" y="6124854"/>
                </a:cubicBezTo>
                <a:lnTo>
                  <a:pt x="9456736" y="6145018"/>
                </a:lnTo>
                <a:cubicBezTo>
                  <a:pt x="9561078" y="6174253"/>
                  <a:pt x="9575673" y="6122160"/>
                  <a:pt x="9641951" y="6175164"/>
                </a:cubicBezTo>
                <a:cubicBezTo>
                  <a:pt x="9656510" y="6179243"/>
                  <a:pt x="9636301" y="6195329"/>
                  <a:pt x="9618446" y="6203012"/>
                </a:cubicBezTo>
                <a:cubicBezTo>
                  <a:pt x="9618446" y="6203012"/>
                  <a:pt x="9621742" y="6191249"/>
                  <a:pt x="9618446" y="6203012"/>
                </a:cubicBezTo>
                <a:cubicBezTo>
                  <a:pt x="9633005" y="6207092"/>
                  <a:pt x="9659263" y="6281506"/>
                  <a:pt x="9656438" y="6291589"/>
                </a:cubicBezTo>
                <a:cubicBezTo>
                  <a:pt x="9632933" y="6319439"/>
                  <a:pt x="9552060" y="6318528"/>
                  <a:pt x="9528555" y="6346377"/>
                </a:cubicBezTo>
                <a:cubicBezTo>
                  <a:pt x="9508346" y="6362463"/>
                  <a:pt x="9571835" y="6369378"/>
                  <a:pt x="9571835" y="6369378"/>
                </a:cubicBezTo>
                <a:cubicBezTo>
                  <a:pt x="9577919" y="6403703"/>
                  <a:pt x="9470716" y="6440725"/>
                  <a:pt x="9456157" y="6436646"/>
                </a:cubicBezTo>
                <a:cubicBezTo>
                  <a:pt x="9499328" y="6506737"/>
                  <a:pt x="9954000" y="6565256"/>
                  <a:pt x="10107272" y="6597325"/>
                </a:cubicBezTo>
                <a:cubicBezTo>
                  <a:pt x="10275103" y="6633473"/>
                  <a:pt x="10523844" y="6735788"/>
                  <a:pt x="10592983" y="6722536"/>
                </a:cubicBezTo>
                <a:cubicBezTo>
                  <a:pt x="10624890" y="6776785"/>
                  <a:pt x="10729232" y="6806019"/>
                  <a:pt x="10815792" y="6852020"/>
                </a:cubicBezTo>
                <a:cubicBezTo>
                  <a:pt x="10882069" y="6905024"/>
                  <a:pt x="10855739" y="6942956"/>
                  <a:pt x="10896593" y="6965276"/>
                </a:cubicBezTo>
                <a:cubicBezTo>
                  <a:pt x="10893768" y="6975359"/>
                  <a:pt x="11174416" y="7131922"/>
                  <a:pt x="11118967" y="7161695"/>
                </a:cubicBezTo>
                <a:cubicBezTo>
                  <a:pt x="11118967" y="7161695"/>
                  <a:pt x="10931361" y="7074697"/>
                  <a:pt x="10916802" y="7070618"/>
                </a:cubicBezTo>
                <a:cubicBezTo>
                  <a:pt x="10913506" y="7082381"/>
                  <a:pt x="10936975" y="7110705"/>
                  <a:pt x="10936975" y="7110705"/>
                </a:cubicBezTo>
                <a:cubicBezTo>
                  <a:pt x="11006078" y="7153626"/>
                  <a:pt x="11148014" y="7282199"/>
                  <a:pt x="11142364" y="7302364"/>
                </a:cubicBezTo>
                <a:cubicBezTo>
                  <a:pt x="11142364" y="7302364"/>
                  <a:pt x="11084090" y="7342221"/>
                  <a:pt x="11095354" y="7358063"/>
                </a:cubicBezTo>
                <a:cubicBezTo>
                  <a:pt x="11138598" y="7437236"/>
                  <a:pt x="11355358" y="7476219"/>
                  <a:pt x="11341198" y="7582805"/>
                </a:cubicBezTo>
                <a:cubicBezTo>
                  <a:pt x="11274449" y="7531482"/>
                  <a:pt x="11132948" y="7457401"/>
                  <a:pt x="11086843" y="7444484"/>
                </a:cubicBezTo>
                <a:cubicBezTo>
                  <a:pt x="11072284" y="7440405"/>
                  <a:pt x="10990940" y="7441174"/>
                  <a:pt x="10990940" y="7441174"/>
                </a:cubicBezTo>
                <a:cubicBezTo>
                  <a:pt x="10979640" y="7481505"/>
                  <a:pt x="11020058" y="7449333"/>
                  <a:pt x="11060513" y="7482416"/>
                </a:cubicBezTo>
                <a:cubicBezTo>
                  <a:pt x="11072248" y="7496577"/>
                  <a:pt x="11051568" y="7514344"/>
                  <a:pt x="11048743" y="7524427"/>
                </a:cubicBezTo>
                <a:cubicBezTo>
                  <a:pt x="11060477" y="7538589"/>
                  <a:pt x="11178980" y="7582665"/>
                  <a:pt x="11141314" y="7595672"/>
                </a:cubicBezTo>
                <a:cubicBezTo>
                  <a:pt x="11109370" y="7597596"/>
                  <a:pt x="11040268" y="7554675"/>
                  <a:pt x="11022413" y="7562359"/>
                </a:cubicBezTo>
                <a:cubicBezTo>
                  <a:pt x="11040268" y="7554675"/>
                  <a:pt x="11048200" y="7759881"/>
                  <a:pt x="11034039" y="7745039"/>
                </a:cubicBezTo>
                <a:cubicBezTo>
                  <a:pt x="11068373" y="7799968"/>
                  <a:pt x="11351882" y="7890275"/>
                  <a:pt x="11363580" y="7960609"/>
                </a:cubicBezTo>
                <a:cubicBezTo>
                  <a:pt x="11386144" y="8057549"/>
                  <a:pt x="11346124" y="8078959"/>
                  <a:pt x="11264780" y="8079729"/>
                </a:cubicBezTo>
                <a:cubicBezTo>
                  <a:pt x="11299621" y="8076804"/>
                  <a:pt x="11375315" y="7974771"/>
                  <a:pt x="11310957" y="7980300"/>
                </a:cubicBezTo>
                <a:cubicBezTo>
                  <a:pt x="11264852" y="7967383"/>
                  <a:pt x="11056023" y="8133606"/>
                  <a:pt x="11250184" y="8131823"/>
                </a:cubicBezTo>
                <a:cubicBezTo>
                  <a:pt x="11229975" y="8147909"/>
                  <a:pt x="11227150" y="8157991"/>
                  <a:pt x="11198032" y="8149833"/>
                </a:cubicBezTo>
                <a:cubicBezTo>
                  <a:pt x="11209331" y="8109502"/>
                  <a:pt x="11134543" y="8142919"/>
                  <a:pt x="11198032" y="8149833"/>
                </a:cubicBezTo>
                <a:cubicBezTo>
                  <a:pt x="11050301" y="8266117"/>
                  <a:pt x="11276008" y="8273172"/>
                  <a:pt x="11385565" y="8349176"/>
                </a:cubicBezTo>
                <a:cubicBezTo>
                  <a:pt x="11426418" y="8371496"/>
                  <a:pt x="11489871" y="8434584"/>
                  <a:pt x="11501207" y="8459508"/>
                </a:cubicBezTo>
                <a:cubicBezTo>
                  <a:pt x="11527465" y="8533922"/>
                  <a:pt x="11434350" y="8576703"/>
                  <a:pt x="11437610" y="8621113"/>
                </a:cubicBezTo>
                <a:cubicBezTo>
                  <a:pt x="11416459" y="8761988"/>
                  <a:pt x="11674037" y="8879464"/>
                  <a:pt x="11667917" y="9022738"/>
                </a:cubicBezTo>
                <a:cubicBezTo>
                  <a:pt x="11670705" y="9068828"/>
                  <a:pt x="11578062" y="9109928"/>
                  <a:pt x="11595410" y="9160098"/>
                </a:cubicBezTo>
                <a:cubicBezTo>
                  <a:pt x="11618009" y="9200865"/>
                  <a:pt x="11794750" y="9261258"/>
                  <a:pt x="11768420" y="9299190"/>
                </a:cubicBezTo>
                <a:cubicBezTo>
                  <a:pt x="11733651" y="9311196"/>
                  <a:pt x="11638689" y="9183098"/>
                  <a:pt x="11586464" y="9192026"/>
                </a:cubicBezTo>
                <a:cubicBezTo>
                  <a:pt x="11583639" y="9202109"/>
                  <a:pt x="11702106" y="9302358"/>
                  <a:pt x="11690372" y="9288196"/>
                </a:cubicBezTo>
                <a:cubicBezTo>
                  <a:pt x="11724706" y="9343125"/>
                  <a:pt x="11643760" y="9454560"/>
                  <a:pt x="11646549" y="9500651"/>
                </a:cubicBezTo>
                <a:cubicBezTo>
                  <a:pt x="11657849" y="9581748"/>
                  <a:pt x="11770630" y="9636907"/>
                  <a:pt x="11753209" y="9699083"/>
                </a:cubicBezTo>
                <a:cubicBezTo>
                  <a:pt x="11759294" y="9733411"/>
                  <a:pt x="11703845" y="9763184"/>
                  <a:pt x="11700550" y="9774947"/>
                </a:cubicBezTo>
                <a:cubicBezTo>
                  <a:pt x="11706634" y="9809274"/>
                  <a:pt x="11793592" y="9844512"/>
                  <a:pt x="11799206" y="9880520"/>
                </a:cubicBezTo>
                <a:cubicBezTo>
                  <a:pt x="11801995" y="9926610"/>
                  <a:pt x="11677407" y="9969635"/>
                  <a:pt x="11735246" y="9996714"/>
                </a:cubicBezTo>
                <a:cubicBezTo>
                  <a:pt x="11668461" y="10001563"/>
                  <a:pt x="11683021" y="10005642"/>
                  <a:pt x="11645427" y="10027732"/>
                </a:cubicBezTo>
                <a:cubicBezTo>
                  <a:pt x="11624747" y="10045498"/>
                  <a:pt x="11427689" y="10169711"/>
                  <a:pt x="11439423" y="10183873"/>
                </a:cubicBezTo>
                <a:cubicBezTo>
                  <a:pt x="11439423" y="10183873"/>
                  <a:pt x="11572921" y="10165092"/>
                  <a:pt x="11575745" y="10155009"/>
                </a:cubicBezTo>
                <a:cubicBezTo>
                  <a:pt x="11694321" y="10086740"/>
                  <a:pt x="11526381" y="10219110"/>
                  <a:pt x="11526381" y="10219110"/>
                </a:cubicBezTo>
                <a:cubicBezTo>
                  <a:pt x="11505701" y="10236876"/>
                  <a:pt x="11540905" y="10279362"/>
                  <a:pt x="11538080" y="10289445"/>
                </a:cubicBezTo>
                <a:cubicBezTo>
                  <a:pt x="11508925" y="10337459"/>
                  <a:pt x="11369307" y="10378085"/>
                  <a:pt x="11366446" y="10444341"/>
                </a:cubicBezTo>
                <a:cubicBezTo>
                  <a:pt x="11363621" y="10454424"/>
                  <a:pt x="11392740" y="10462582"/>
                  <a:pt x="11395565" y="10452499"/>
                </a:cubicBezTo>
                <a:cubicBezTo>
                  <a:pt x="11392740" y="10462582"/>
                  <a:pt x="11415340" y="10503349"/>
                  <a:pt x="11372024" y="10536522"/>
                </a:cubicBezTo>
                <a:cubicBezTo>
                  <a:pt x="11325485" y="10590540"/>
                  <a:pt x="11223931" y="10607396"/>
                  <a:pt x="11247400" y="10635719"/>
                </a:cubicBezTo>
                <a:cubicBezTo>
                  <a:pt x="11254083" y="10653903"/>
                  <a:pt x="11309454" y="10629658"/>
                  <a:pt x="11329388" y="10618932"/>
                </a:cubicBezTo>
                <a:lnTo>
                  <a:pt x="11335800" y="10615082"/>
                </a:lnTo>
                <a:lnTo>
                  <a:pt x="11350529" y="10618201"/>
                </a:lnTo>
                <a:cubicBezTo>
                  <a:pt x="11369151" y="10627921"/>
                  <a:pt x="11393401" y="10651706"/>
                  <a:pt x="11406793" y="10645943"/>
                </a:cubicBezTo>
                <a:cubicBezTo>
                  <a:pt x="11388937" y="10653627"/>
                  <a:pt x="11482523" y="10487737"/>
                  <a:pt x="11519682" y="10532583"/>
                </a:cubicBezTo>
                <a:cubicBezTo>
                  <a:pt x="11562925" y="10611756"/>
                  <a:pt x="11426966" y="10686029"/>
                  <a:pt x="11386076" y="10719882"/>
                </a:cubicBezTo>
                <a:cubicBezTo>
                  <a:pt x="11330628" y="10749656"/>
                  <a:pt x="11284487" y="10792911"/>
                  <a:pt x="11246893" y="10815001"/>
                </a:cubicBezTo>
                <a:cubicBezTo>
                  <a:pt x="11110934" y="10889274"/>
                  <a:pt x="10907827" y="10922986"/>
                  <a:pt x="10777988" y="10975413"/>
                </a:cubicBezTo>
                <a:cubicBezTo>
                  <a:pt x="10794965" y="10963858"/>
                  <a:pt x="10799209" y="10960970"/>
                  <a:pt x="10774662" y="10976775"/>
                </a:cubicBezTo>
                <a:lnTo>
                  <a:pt x="10774067" y="10977160"/>
                </a:lnTo>
                <a:lnTo>
                  <a:pt x="10753320" y="10986399"/>
                </a:lnTo>
                <a:cubicBezTo>
                  <a:pt x="10746389" y="10990121"/>
                  <a:pt x="10741337" y="10994142"/>
                  <a:pt x="10739924" y="10999183"/>
                </a:cubicBezTo>
                <a:lnTo>
                  <a:pt x="10774067" y="10977160"/>
                </a:lnTo>
                <a:lnTo>
                  <a:pt x="10777988" y="10975413"/>
                </a:lnTo>
                <a:cubicBezTo>
                  <a:pt x="10754483" y="11003263"/>
                  <a:pt x="10693385" y="11053202"/>
                  <a:pt x="10707944" y="11057281"/>
                </a:cubicBezTo>
                <a:cubicBezTo>
                  <a:pt x="10707944" y="11057281"/>
                  <a:pt x="10875811" y="11037256"/>
                  <a:pt x="10928435" y="11017565"/>
                </a:cubicBezTo>
                <a:cubicBezTo>
                  <a:pt x="11087393" y="10973296"/>
                  <a:pt x="11116548" y="10925282"/>
                  <a:pt x="11261381" y="10931426"/>
                </a:cubicBezTo>
                <a:cubicBezTo>
                  <a:pt x="11125023" y="11016462"/>
                  <a:pt x="10965630" y="11006238"/>
                  <a:pt x="10815111" y="11076432"/>
                </a:cubicBezTo>
                <a:cubicBezTo>
                  <a:pt x="10815111" y="11076432"/>
                  <a:pt x="10797691" y="11138609"/>
                  <a:pt x="10780306" y="11144612"/>
                </a:cubicBezTo>
                <a:cubicBezTo>
                  <a:pt x="10739417" y="11178465"/>
                  <a:pt x="10638262" y="11184558"/>
                  <a:pt x="10533884" y="11211497"/>
                </a:cubicBezTo>
                <a:cubicBezTo>
                  <a:pt x="10499115" y="11223504"/>
                  <a:pt x="10270548" y="11282705"/>
                  <a:pt x="10267252" y="11294468"/>
                </a:cubicBezTo>
                <a:cubicBezTo>
                  <a:pt x="10281413" y="11309310"/>
                  <a:pt x="10785920" y="11180620"/>
                  <a:pt x="10536673" y="11257587"/>
                </a:cubicBezTo>
                <a:cubicBezTo>
                  <a:pt x="10487345" y="11265515"/>
                  <a:pt x="10293148" y="11323471"/>
                  <a:pt x="10293148" y="11323471"/>
                </a:cubicBezTo>
                <a:cubicBezTo>
                  <a:pt x="10272938" y="11339558"/>
                  <a:pt x="10281377" y="11365483"/>
                  <a:pt x="10266818" y="11361403"/>
                </a:cubicBezTo>
                <a:cubicBezTo>
                  <a:pt x="10208943" y="11390497"/>
                  <a:pt x="10125244" y="11399669"/>
                  <a:pt x="10052810" y="11424683"/>
                </a:cubicBezTo>
                <a:cubicBezTo>
                  <a:pt x="9583542" y="11539686"/>
                  <a:pt x="9100114" y="11639846"/>
                  <a:pt x="8618641" y="11742367"/>
                </a:cubicBezTo>
                <a:cubicBezTo>
                  <a:pt x="8390073" y="11801568"/>
                  <a:pt x="8656669" y="11774770"/>
                  <a:pt x="8737542" y="11775681"/>
                </a:cubicBezTo>
                <a:cubicBezTo>
                  <a:pt x="8804327" y="11770832"/>
                  <a:pt x="8879587" y="11735735"/>
                  <a:pt x="9013084" y="11716955"/>
                </a:cubicBezTo>
                <a:cubicBezTo>
                  <a:pt x="9082222" y="11703703"/>
                  <a:pt x="9403868" y="11657894"/>
                  <a:pt x="9293369" y="11706679"/>
                </a:cubicBezTo>
                <a:cubicBezTo>
                  <a:pt x="9131116" y="11762711"/>
                  <a:pt x="8931305" y="11784660"/>
                  <a:pt x="8761011" y="11804005"/>
                </a:cubicBezTo>
                <a:cubicBezTo>
                  <a:pt x="8624690" y="11832867"/>
                  <a:pt x="8702738" y="11843861"/>
                  <a:pt x="8798170" y="11848850"/>
                </a:cubicBezTo>
                <a:cubicBezTo>
                  <a:pt x="8882339" y="11837998"/>
                  <a:pt x="9131116" y="11762711"/>
                  <a:pt x="9174396" y="11785711"/>
                </a:cubicBezTo>
                <a:cubicBezTo>
                  <a:pt x="9275913" y="11825028"/>
                  <a:pt x="9108046" y="11845053"/>
                  <a:pt x="9119780" y="11859215"/>
                </a:cubicBezTo>
                <a:cubicBezTo>
                  <a:pt x="9183233" y="11922302"/>
                  <a:pt x="9299418" y="11797179"/>
                  <a:pt x="9394814" y="11858342"/>
                </a:cubicBezTo>
                <a:cubicBezTo>
                  <a:pt x="9353961" y="11836021"/>
                  <a:pt x="9328066" y="11928446"/>
                  <a:pt x="9348275" y="11912359"/>
                </a:cubicBezTo>
                <a:cubicBezTo>
                  <a:pt x="9324770" y="11940209"/>
                  <a:pt x="9180372" y="11988557"/>
                  <a:pt x="9345414" y="11978615"/>
                </a:cubicBezTo>
                <a:cubicBezTo>
                  <a:pt x="9507632" y="11978756"/>
                  <a:pt x="9342082" y="12046551"/>
                  <a:pt x="9307314" y="12058558"/>
                </a:cubicBezTo>
                <a:cubicBezTo>
                  <a:pt x="8890163" y="12211723"/>
                  <a:pt x="8311374" y="12194548"/>
                  <a:pt x="7966658" y="12322699"/>
                </a:cubicBezTo>
                <a:cubicBezTo>
                  <a:pt x="7934715" y="12324623"/>
                  <a:pt x="7963833" y="12332781"/>
                  <a:pt x="7966658" y="12322699"/>
                </a:cubicBezTo>
                <a:cubicBezTo>
                  <a:pt x="8183455" y="12305509"/>
                  <a:pt x="8348497" y="12295567"/>
                  <a:pt x="8603358" y="12254607"/>
                </a:cubicBezTo>
                <a:cubicBezTo>
                  <a:pt x="8669908" y="12250598"/>
                  <a:pt x="8742433" y="12236936"/>
                  <a:pt x="8816017" y="12219494"/>
                </a:cubicBezTo>
                <a:lnTo>
                  <a:pt x="8967479" y="12179522"/>
                </a:lnTo>
                <a:lnTo>
                  <a:pt x="8982660" y="12177859"/>
                </a:lnTo>
                <a:cubicBezTo>
                  <a:pt x="9005603" y="12175006"/>
                  <a:pt x="9038529" y="12170505"/>
                  <a:pt x="9083807" y="12163911"/>
                </a:cubicBezTo>
                <a:lnTo>
                  <a:pt x="9127035" y="12157525"/>
                </a:lnTo>
                <a:lnTo>
                  <a:pt x="9156220" y="12155323"/>
                </a:lnTo>
                <a:cubicBezTo>
                  <a:pt x="9191364" y="12152484"/>
                  <a:pt x="9216047" y="12150791"/>
                  <a:pt x="9214634" y="12155832"/>
                </a:cubicBezTo>
                <a:lnTo>
                  <a:pt x="9121990" y="12196932"/>
                </a:lnTo>
                <a:cubicBezTo>
                  <a:pt x="8837974" y="12285906"/>
                  <a:pt x="8458091" y="12315398"/>
                  <a:pt x="8171684" y="12347520"/>
                </a:cubicBezTo>
                <a:cubicBezTo>
                  <a:pt x="7905560" y="12372637"/>
                  <a:pt x="7650699" y="12413597"/>
                  <a:pt x="7349733" y="12441640"/>
                </a:cubicBezTo>
                <a:cubicBezTo>
                  <a:pt x="7265564" y="12452492"/>
                  <a:pt x="6909185" y="12454135"/>
                  <a:pt x="7164010" y="12469348"/>
                </a:cubicBezTo>
                <a:cubicBezTo>
                  <a:pt x="7503004" y="12473709"/>
                  <a:pt x="7887668" y="12436494"/>
                  <a:pt x="8122320" y="12411621"/>
                </a:cubicBezTo>
                <a:cubicBezTo>
                  <a:pt x="8403475" y="12388902"/>
                  <a:pt x="8707266" y="12350777"/>
                  <a:pt x="8962127" y="12309817"/>
                </a:cubicBezTo>
                <a:cubicBezTo>
                  <a:pt x="9115399" y="12341886"/>
                  <a:pt x="9161938" y="12287868"/>
                  <a:pt x="9243282" y="12287098"/>
                </a:cubicBezTo>
                <a:cubicBezTo>
                  <a:pt x="9341539" y="12282006"/>
                  <a:pt x="9437443" y="12285315"/>
                  <a:pt x="9376345" y="12335254"/>
                </a:cubicBezTo>
                <a:cubicBezTo>
                  <a:pt x="9321294" y="12354265"/>
                  <a:pt x="9210795" y="12403049"/>
                  <a:pt x="9159041" y="12410297"/>
                </a:cubicBezTo>
                <a:cubicBezTo>
                  <a:pt x="8843081" y="12501195"/>
                  <a:pt x="8692598" y="12515217"/>
                  <a:pt x="8374248" y="12549262"/>
                </a:cubicBezTo>
                <a:cubicBezTo>
                  <a:pt x="8324449" y="12558871"/>
                  <a:pt x="8133946" y="12594301"/>
                  <a:pt x="8281604" y="12590363"/>
                </a:cubicBezTo>
                <a:cubicBezTo>
                  <a:pt x="8561890" y="12580087"/>
                  <a:pt x="8733053" y="12548299"/>
                  <a:pt x="8973355" y="12503260"/>
                </a:cubicBezTo>
                <a:cubicBezTo>
                  <a:pt x="9008123" y="12491254"/>
                  <a:pt x="9214055" y="12447459"/>
                  <a:pt x="9239479" y="12478143"/>
                </a:cubicBezTo>
                <a:cubicBezTo>
                  <a:pt x="9239479" y="12478143"/>
                  <a:pt x="9095081" y="12526491"/>
                  <a:pt x="9092256" y="12536574"/>
                </a:cubicBezTo>
                <a:cubicBezTo>
                  <a:pt x="9095081" y="12526491"/>
                  <a:pt x="9129415" y="12581420"/>
                  <a:pt x="9109604" y="12586743"/>
                </a:cubicBezTo>
                <a:cubicBezTo>
                  <a:pt x="8981685" y="12697704"/>
                  <a:pt x="8428719" y="12700451"/>
                  <a:pt x="8168208" y="12761576"/>
                </a:cubicBezTo>
                <a:cubicBezTo>
                  <a:pt x="8136265" y="12763500"/>
                  <a:pt x="8109935" y="12801432"/>
                  <a:pt x="8075565" y="12802676"/>
                </a:cubicBezTo>
                <a:cubicBezTo>
                  <a:pt x="7956627" y="12825536"/>
                  <a:pt x="7785500" y="12801151"/>
                  <a:pt x="8005557" y="12828371"/>
                </a:cubicBezTo>
                <a:cubicBezTo>
                  <a:pt x="7319057" y="12906070"/>
                  <a:pt x="6572800" y="12898157"/>
                  <a:pt x="5880687" y="12939849"/>
                </a:cubicBezTo>
                <a:cubicBezTo>
                  <a:pt x="5828462" y="12948778"/>
                  <a:pt x="5793693" y="12960785"/>
                  <a:pt x="5741468" y="12969713"/>
                </a:cubicBezTo>
                <a:cubicBezTo>
                  <a:pt x="5411383" y="12989597"/>
                  <a:pt x="5049391" y="12955232"/>
                  <a:pt x="4641258" y="12964123"/>
                </a:cubicBezTo>
                <a:cubicBezTo>
                  <a:pt x="4542530" y="12970896"/>
                  <a:pt x="4377487" y="12980838"/>
                  <a:pt x="4233126" y="12973013"/>
                </a:cubicBezTo>
                <a:cubicBezTo>
                  <a:pt x="4100026" y="12981031"/>
                  <a:pt x="3972180" y="12979646"/>
                  <a:pt x="3827818" y="12971821"/>
                </a:cubicBezTo>
                <a:cubicBezTo>
                  <a:pt x="3025676" y="12939189"/>
                  <a:pt x="2215061" y="12936806"/>
                  <a:pt x="1485788" y="12933652"/>
                </a:cubicBezTo>
                <a:cubicBezTo>
                  <a:pt x="1323571" y="12933511"/>
                  <a:pt x="776725" y="12914412"/>
                  <a:pt x="724536" y="12867167"/>
                </a:cubicBezTo>
                <a:cubicBezTo>
                  <a:pt x="672420" y="12829005"/>
                  <a:pt x="765063" y="12787904"/>
                  <a:pt x="759848" y="12741134"/>
                </a:cubicBezTo>
                <a:cubicBezTo>
                  <a:pt x="771148" y="12700803"/>
                  <a:pt x="716170" y="12728896"/>
                  <a:pt x="724645" y="12698648"/>
                </a:cubicBezTo>
                <a:cubicBezTo>
                  <a:pt x="719031" y="12662641"/>
                  <a:pt x="768359" y="12654713"/>
                  <a:pt x="774480" y="12632867"/>
                </a:cubicBezTo>
                <a:cubicBezTo>
                  <a:pt x="789075" y="12580773"/>
                  <a:pt x="713816" y="12615871"/>
                  <a:pt x="710556" y="12571461"/>
                </a:cubicBezTo>
                <a:cubicBezTo>
                  <a:pt x="719502" y="12539532"/>
                  <a:pt x="785779" y="12592537"/>
                  <a:pt x="768431" y="12542367"/>
                </a:cubicBezTo>
                <a:cubicBezTo>
                  <a:pt x="756697" y="12528205"/>
                  <a:pt x="710592" y="12515288"/>
                  <a:pt x="696033" y="12511209"/>
                </a:cubicBezTo>
                <a:cubicBezTo>
                  <a:pt x="713888" y="12503525"/>
                  <a:pt x="745868" y="12445427"/>
                  <a:pt x="731308" y="12441348"/>
                </a:cubicBezTo>
                <a:cubicBezTo>
                  <a:pt x="745868" y="12445427"/>
                  <a:pt x="817795" y="12478266"/>
                  <a:pt x="823916" y="12456421"/>
                </a:cubicBezTo>
                <a:cubicBezTo>
                  <a:pt x="823952" y="12400248"/>
                  <a:pt x="667349" y="12436115"/>
                  <a:pt x="711570" y="12334326"/>
                </a:cubicBezTo>
                <a:cubicBezTo>
                  <a:pt x="720045" y="12304078"/>
                  <a:pt x="780708" y="12321075"/>
                  <a:pt x="786829" y="12299229"/>
                </a:cubicBezTo>
                <a:cubicBezTo>
                  <a:pt x="795304" y="12268981"/>
                  <a:pt x="639208" y="12246995"/>
                  <a:pt x="760572" y="12224815"/>
                </a:cubicBezTo>
                <a:cubicBezTo>
                  <a:pt x="827284" y="12210884"/>
                  <a:pt x="809899" y="12216887"/>
                  <a:pt x="772342" y="12182804"/>
                </a:cubicBezTo>
                <a:cubicBezTo>
                  <a:pt x="720153" y="12135559"/>
                  <a:pt x="792588" y="12110545"/>
                  <a:pt x="798237" y="12090379"/>
                </a:cubicBezTo>
                <a:cubicBezTo>
                  <a:pt x="804358" y="12068534"/>
                  <a:pt x="793022" y="12043609"/>
                  <a:pt x="804793" y="12001598"/>
                </a:cubicBezTo>
                <a:cubicBezTo>
                  <a:pt x="810442" y="11981433"/>
                  <a:pt x="850933" y="11958343"/>
                  <a:pt x="839199" y="11944181"/>
                </a:cubicBezTo>
                <a:cubicBezTo>
                  <a:pt x="831159" y="11907493"/>
                  <a:pt x="694873" y="11880183"/>
                  <a:pt x="700523" y="11860018"/>
                </a:cubicBezTo>
                <a:cubicBezTo>
                  <a:pt x="683573" y="11799086"/>
                  <a:pt x="836845" y="11831155"/>
                  <a:pt x="845790" y="11799227"/>
                </a:cubicBezTo>
                <a:cubicBezTo>
                  <a:pt x="851440" y="11779061"/>
                  <a:pt x="787951" y="11772147"/>
                  <a:pt x="764482" y="11743824"/>
                </a:cubicBezTo>
                <a:cubicBezTo>
                  <a:pt x="730148" y="11688895"/>
                  <a:pt x="796498" y="11629554"/>
                  <a:pt x="802619" y="11607708"/>
                </a:cubicBezTo>
                <a:cubicBezTo>
                  <a:pt x="837424" y="11539528"/>
                  <a:pt x="811601" y="11519606"/>
                  <a:pt x="785705" y="11490603"/>
                </a:cubicBezTo>
                <a:cubicBezTo>
                  <a:pt x="666840" y="11401116"/>
                  <a:pt x="1017097" y="11421319"/>
                  <a:pt x="892945" y="11397409"/>
                </a:cubicBezTo>
                <a:cubicBezTo>
                  <a:pt x="693170" y="11363185"/>
                  <a:pt x="844087" y="11282228"/>
                  <a:pt x="855858" y="11240217"/>
                </a:cubicBezTo>
                <a:cubicBezTo>
                  <a:pt x="864333" y="11209969"/>
                  <a:pt x="832389" y="11211893"/>
                  <a:pt x="808920" y="11183570"/>
                </a:cubicBezTo>
                <a:cubicBezTo>
                  <a:pt x="812216" y="11171806"/>
                  <a:pt x="844159" y="11169882"/>
                  <a:pt x="829600" y="11165803"/>
                </a:cubicBezTo>
                <a:cubicBezTo>
                  <a:pt x="832425" y="11155720"/>
                  <a:pt x="786321" y="11142803"/>
                  <a:pt x="789146" y="11132720"/>
                </a:cubicBezTo>
                <a:cubicBezTo>
                  <a:pt x="791970" y="11122637"/>
                  <a:pt x="838582" y="11077702"/>
                  <a:pt x="835286" y="11089465"/>
                </a:cubicBezTo>
                <a:cubicBezTo>
                  <a:pt x="852707" y="11027288"/>
                  <a:pt x="789218" y="11020374"/>
                  <a:pt x="783604" y="10984367"/>
                </a:cubicBezTo>
                <a:cubicBezTo>
                  <a:pt x="774694" y="10960122"/>
                  <a:pt x="818373" y="10972360"/>
                  <a:pt x="818373" y="10972360"/>
                </a:cubicBezTo>
                <a:cubicBezTo>
                  <a:pt x="844703" y="10934428"/>
                  <a:pt x="734711" y="10925359"/>
                  <a:pt x="803849" y="10912108"/>
                </a:cubicBezTo>
                <a:cubicBezTo>
                  <a:pt x="856473" y="10892417"/>
                  <a:pt x="772340" y="10847096"/>
                  <a:pt x="839161" y="10786074"/>
                </a:cubicBezTo>
                <a:cubicBezTo>
                  <a:pt x="862195" y="10759906"/>
                  <a:pt x="943539" y="10759136"/>
                  <a:pt x="934630" y="10734891"/>
                </a:cubicBezTo>
                <a:cubicBezTo>
                  <a:pt x="943575" y="10702963"/>
                  <a:pt x="871141" y="10727977"/>
                  <a:pt x="818952" y="10680733"/>
                </a:cubicBezTo>
                <a:cubicBezTo>
                  <a:pt x="822247" y="10668970"/>
                  <a:pt x="874002" y="10661722"/>
                  <a:pt x="874002" y="10661722"/>
                </a:cubicBezTo>
                <a:cubicBezTo>
                  <a:pt x="876827" y="10651639"/>
                  <a:pt x="807724" y="10608717"/>
                  <a:pt x="807724" y="10608717"/>
                </a:cubicBezTo>
                <a:cubicBezTo>
                  <a:pt x="805334" y="10551864"/>
                  <a:pt x="888633" y="10553455"/>
                  <a:pt x="900404" y="10511444"/>
                </a:cubicBezTo>
                <a:cubicBezTo>
                  <a:pt x="891893" y="10476437"/>
                  <a:pt x="839740" y="10494447"/>
                  <a:pt x="825579" y="10479605"/>
                </a:cubicBezTo>
                <a:cubicBezTo>
                  <a:pt x="793671" y="10425357"/>
                  <a:pt x="900875" y="10388335"/>
                  <a:pt x="895261" y="10352328"/>
                </a:cubicBezTo>
                <a:cubicBezTo>
                  <a:pt x="903736" y="10322080"/>
                  <a:pt x="845861" y="10351173"/>
                  <a:pt x="837422" y="10325248"/>
                </a:cubicBezTo>
                <a:cubicBezTo>
                  <a:pt x="828512" y="10301004"/>
                  <a:pt x="852053" y="10216981"/>
                  <a:pt x="872263" y="10200896"/>
                </a:cubicBezTo>
                <a:cubicBezTo>
                  <a:pt x="901418" y="10152881"/>
                  <a:pt x="1072110" y="10122774"/>
                  <a:pt x="941908" y="10129791"/>
                </a:cubicBezTo>
                <a:cubicBezTo>
                  <a:pt x="829018" y="10121722"/>
                  <a:pt x="910363" y="10120953"/>
                  <a:pt x="901454" y="10096708"/>
                </a:cubicBezTo>
                <a:cubicBezTo>
                  <a:pt x="889718" y="10082546"/>
                  <a:pt x="837964" y="10089794"/>
                  <a:pt x="829054" y="10065549"/>
                </a:cubicBezTo>
                <a:cubicBezTo>
                  <a:pt x="829054" y="10065549"/>
                  <a:pt x="832386" y="9997614"/>
                  <a:pt x="838036" y="9977448"/>
                </a:cubicBezTo>
                <a:cubicBezTo>
                  <a:pt x="843686" y="9957283"/>
                  <a:pt x="904350" y="9974279"/>
                  <a:pt x="896310" y="9937592"/>
                </a:cubicBezTo>
                <a:cubicBezTo>
                  <a:pt x="899135" y="9927509"/>
                  <a:pt x="843722" y="9901110"/>
                  <a:pt x="843722" y="9901110"/>
                </a:cubicBezTo>
                <a:cubicBezTo>
                  <a:pt x="852668" y="9869181"/>
                  <a:pt x="887436" y="9857175"/>
                  <a:pt x="896382" y="9825246"/>
                </a:cubicBezTo>
                <a:cubicBezTo>
                  <a:pt x="905328" y="9793318"/>
                  <a:pt x="867263" y="9817088"/>
                  <a:pt x="855927" y="9792163"/>
                </a:cubicBezTo>
                <a:cubicBezTo>
                  <a:pt x="832929" y="9762159"/>
                  <a:pt x="882293" y="9698058"/>
                  <a:pt x="899279" y="9702818"/>
                </a:cubicBezTo>
                <a:cubicBezTo>
                  <a:pt x="873384" y="9673814"/>
                  <a:pt x="812285" y="9723753"/>
                  <a:pt x="809497" y="9677662"/>
                </a:cubicBezTo>
                <a:cubicBezTo>
                  <a:pt x="815146" y="9657497"/>
                  <a:pt x="833002" y="9649813"/>
                  <a:pt x="835826" y="9639731"/>
                </a:cubicBezTo>
                <a:cubicBezTo>
                  <a:pt x="835826" y="9639731"/>
                  <a:pt x="844301" y="9609483"/>
                  <a:pt x="847597" y="9597719"/>
                </a:cubicBezTo>
                <a:cubicBezTo>
                  <a:pt x="864981" y="9591716"/>
                  <a:pt x="928470" y="9598630"/>
                  <a:pt x="949150" y="9580864"/>
                </a:cubicBezTo>
                <a:lnTo>
                  <a:pt x="992430" y="9482436"/>
                </a:lnTo>
                <a:cubicBezTo>
                  <a:pt x="972257" y="9442349"/>
                  <a:pt x="781319" y="9423287"/>
                  <a:pt x="784615" y="9411524"/>
                </a:cubicBezTo>
                <a:cubicBezTo>
                  <a:pt x="763971" y="9373118"/>
                  <a:pt x="871645" y="9334416"/>
                  <a:pt x="871681" y="9278243"/>
                </a:cubicBezTo>
                <a:cubicBezTo>
                  <a:pt x="865597" y="9243916"/>
                  <a:pt x="822317" y="9220916"/>
                  <a:pt x="813878" y="9194991"/>
                </a:cubicBezTo>
                <a:cubicBezTo>
                  <a:pt x="819528" y="9174826"/>
                  <a:pt x="883017" y="9181740"/>
                  <a:pt x="889138" y="9159894"/>
                </a:cubicBezTo>
                <a:cubicBezTo>
                  <a:pt x="894787" y="9139728"/>
                  <a:pt x="845894" y="9080721"/>
                  <a:pt x="834160" y="9066559"/>
                </a:cubicBezTo>
                <a:cubicBezTo>
                  <a:pt x="834160" y="9066559"/>
                  <a:pt x="903733" y="9107800"/>
                  <a:pt x="906558" y="9097717"/>
                </a:cubicBezTo>
                <a:cubicBezTo>
                  <a:pt x="909383" y="9087635"/>
                  <a:pt x="839809" y="9046394"/>
                  <a:pt x="805476" y="8991465"/>
                </a:cubicBezTo>
                <a:cubicBezTo>
                  <a:pt x="733113" y="8904133"/>
                  <a:pt x="620803" y="8725866"/>
                  <a:pt x="649994" y="8621678"/>
                </a:cubicBezTo>
                <a:cubicBezTo>
                  <a:pt x="655644" y="8601513"/>
                  <a:pt x="696497" y="8623834"/>
                  <a:pt x="699322" y="8613751"/>
                </a:cubicBezTo>
                <a:cubicBezTo>
                  <a:pt x="725254" y="8586581"/>
                  <a:pt x="684799" y="8553499"/>
                  <a:pt x="690956" y="8475480"/>
                </a:cubicBezTo>
                <a:cubicBezTo>
                  <a:pt x="684871" y="8441153"/>
                  <a:pt x="722935" y="8417383"/>
                  <a:pt x="717322" y="8381375"/>
                </a:cubicBezTo>
                <a:cubicBezTo>
                  <a:pt x="708412" y="8357131"/>
                  <a:pt x="685812" y="8316364"/>
                  <a:pt x="688637" y="8306281"/>
                </a:cubicBezTo>
                <a:cubicBezTo>
                  <a:pt x="679727" y="8282037"/>
                  <a:pt x="714967" y="8268350"/>
                  <a:pt x="720617" y="8248184"/>
                </a:cubicBezTo>
                <a:cubicBezTo>
                  <a:pt x="729563" y="8216256"/>
                  <a:pt x="706093" y="8187932"/>
                  <a:pt x="711743" y="8167767"/>
                </a:cubicBezTo>
                <a:cubicBezTo>
                  <a:pt x="706129" y="8131759"/>
                  <a:pt x="744194" y="8107989"/>
                  <a:pt x="752668" y="8077741"/>
                </a:cubicBezTo>
                <a:cubicBezTo>
                  <a:pt x="770089" y="8015565"/>
                  <a:pt x="729743" y="7935391"/>
                  <a:pt x="744338" y="7883297"/>
                </a:cubicBezTo>
                <a:cubicBezTo>
                  <a:pt x="752813" y="7853049"/>
                  <a:pt x="787581" y="7841043"/>
                  <a:pt x="781968" y="7805035"/>
                </a:cubicBezTo>
                <a:cubicBezTo>
                  <a:pt x="788125" y="7727016"/>
                  <a:pt x="744881" y="7647843"/>
                  <a:pt x="750567" y="7571505"/>
                </a:cubicBezTo>
                <a:cubicBezTo>
                  <a:pt x="745388" y="7468562"/>
                  <a:pt x="814563" y="7399137"/>
                  <a:pt x="791999" y="7302198"/>
                </a:cubicBezTo>
                <a:cubicBezTo>
                  <a:pt x="789211" y="7256107"/>
                  <a:pt x="737021" y="7208863"/>
                  <a:pt x="748792" y="7166852"/>
                </a:cubicBezTo>
                <a:cubicBezTo>
                  <a:pt x="746003" y="7120761"/>
                  <a:pt x="789717" y="7076826"/>
                  <a:pt x="801488" y="7034815"/>
                </a:cubicBezTo>
                <a:cubicBezTo>
                  <a:pt x="813258" y="6992804"/>
                  <a:pt x="778055" y="6950319"/>
                  <a:pt x="789826" y="6908307"/>
                </a:cubicBezTo>
                <a:cubicBezTo>
                  <a:pt x="784610" y="6861537"/>
                  <a:pt x="816192" y="6814203"/>
                  <a:pt x="827962" y="6772192"/>
                </a:cubicBezTo>
                <a:cubicBezTo>
                  <a:pt x="816626" y="6747267"/>
                  <a:pt x="793157" y="6718944"/>
                  <a:pt x="799278" y="6697098"/>
                </a:cubicBezTo>
                <a:cubicBezTo>
                  <a:pt x="808224" y="6665169"/>
                  <a:pt x="848642" y="6632997"/>
                  <a:pt x="840203" y="6607072"/>
                </a:cubicBezTo>
                <a:cubicBezTo>
                  <a:pt x="843065" y="6540816"/>
                  <a:pt x="779612" y="6477729"/>
                  <a:pt x="779648" y="6421557"/>
                </a:cubicBezTo>
                <a:cubicBezTo>
                  <a:pt x="751000" y="6290290"/>
                  <a:pt x="840891" y="6146926"/>
                  <a:pt x="835712" y="6043983"/>
                </a:cubicBezTo>
                <a:cubicBezTo>
                  <a:pt x="841398" y="5967645"/>
                  <a:pt x="777945" y="5904558"/>
                  <a:pt x="763422" y="5844305"/>
                </a:cubicBezTo>
                <a:cubicBezTo>
                  <a:pt x="749333" y="5717118"/>
                  <a:pt x="862729" y="5545905"/>
                  <a:pt x="851429" y="5464808"/>
                </a:cubicBezTo>
                <a:cubicBezTo>
                  <a:pt x="859904" y="5434560"/>
                  <a:pt x="866025" y="5412714"/>
                  <a:pt x="842556" y="5384391"/>
                </a:cubicBezTo>
                <a:cubicBezTo>
                  <a:pt x="793661" y="5325383"/>
                  <a:pt x="805432" y="5283371"/>
                  <a:pt x="799384" y="5192872"/>
                </a:cubicBezTo>
                <a:cubicBezTo>
                  <a:pt x="811226" y="5038515"/>
                  <a:pt x="872832" y="4930722"/>
                  <a:pt x="976776" y="4849291"/>
                </a:cubicBezTo>
                <a:cubicBezTo>
                  <a:pt x="1000281" y="4821442"/>
                  <a:pt x="1096221" y="4768579"/>
                  <a:pt x="1107484" y="4784421"/>
                </a:cubicBezTo>
                <a:cubicBezTo>
                  <a:pt x="1090136" y="4734251"/>
                  <a:pt x="1009263" y="4733341"/>
                  <a:pt x="1009263" y="4733341"/>
                </a:cubicBezTo>
                <a:cubicBezTo>
                  <a:pt x="985793" y="4705016"/>
                  <a:pt x="1072752" y="4740254"/>
                  <a:pt x="1072752" y="4740254"/>
                </a:cubicBezTo>
                <a:cubicBezTo>
                  <a:pt x="1081698" y="4708326"/>
                  <a:pt x="847081" y="4677027"/>
                  <a:pt x="890759" y="4689265"/>
                </a:cubicBezTo>
                <a:cubicBezTo>
                  <a:pt x="635970" y="4617878"/>
                  <a:pt x="534888" y="4511626"/>
                  <a:pt x="358147" y="4451233"/>
                </a:cubicBezTo>
                <a:cubicBezTo>
                  <a:pt x="210996" y="4397319"/>
                  <a:pt x="22920" y="4312001"/>
                  <a:pt x="5571" y="4261832"/>
                </a:cubicBezTo>
                <a:cubicBezTo>
                  <a:pt x="-19853" y="4231148"/>
                  <a:pt x="48851" y="4284831"/>
                  <a:pt x="69060" y="4268746"/>
                </a:cubicBezTo>
                <a:cubicBezTo>
                  <a:pt x="112774" y="4224810"/>
                  <a:pt x="31901" y="4223900"/>
                  <a:pt x="61056" y="4175885"/>
                </a:cubicBezTo>
                <a:cubicBezTo>
                  <a:pt x="63881" y="4165803"/>
                  <a:pt x="136279" y="4196961"/>
                  <a:pt x="153265" y="4201720"/>
                </a:cubicBezTo>
                <a:cubicBezTo>
                  <a:pt x="176299" y="4175551"/>
                  <a:pt x="84633" y="4035690"/>
                  <a:pt x="84633" y="4035690"/>
                </a:cubicBezTo>
                <a:cubicBezTo>
                  <a:pt x="78549" y="4001362"/>
                  <a:pt x="150983" y="3976349"/>
                  <a:pt x="162754" y="3934337"/>
                </a:cubicBezTo>
                <a:cubicBezTo>
                  <a:pt x="168404" y="3914172"/>
                  <a:pt x="136967" y="3736815"/>
                  <a:pt x="145912" y="3704887"/>
                </a:cubicBezTo>
                <a:cubicBezTo>
                  <a:pt x="131751" y="3690045"/>
                  <a:pt x="171772" y="3668635"/>
                  <a:pt x="171772" y="3668635"/>
                </a:cubicBezTo>
                <a:cubicBezTo>
                  <a:pt x="163333" y="3642710"/>
                  <a:pt x="120053" y="3619710"/>
                  <a:pt x="111615" y="3593785"/>
                </a:cubicBezTo>
                <a:cubicBezTo>
                  <a:pt x="88580" y="3498526"/>
                  <a:pt x="163912" y="3351083"/>
                  <a:pt x="195892" y="3292985"/>
                </a:cubicBezTo>
                <a:cubicBezTo>
                  <a:pt x="213276" y="3286983"/>
                  <a:pt x="193103" y="3246896"/>
                  <a:pt x="193103" y="3246896"/>
                </a:cubicBezTo>
                <a:cubicBezTo>
                  <a:pt x="195928" y="3236813"/>
                  <a:pt x="225046" y="3244972"/>
                  <a:pt x="227871" y="3234889"/>
                </a:cubicBezTo>
                <a:cubicBezTo>
                  <a:pt x="236817" y="3202960"/>
                  <a:pt x="185099" y="3154035"/>
                  <a:pt x="193574" y="3123787"/>
                </a:cubicBezTo>
                <a:cubicBezTo>
                  <a:pt x="190821" y="3021524"/>
                  <a:pt x="289658" y="2846232"/>
                  <a:pt x="292917" y="2769214"/>
                </a:cubicBezTo>
                <a:cubicBezTo>
                  <a:pt x="292953" y="2713041"/>
                  <a:pt x="275605" y="2662871"/>
                  <a:pt x="275641" y="2606698"/>
                </a:cubicBezTo>
                <a:cubicBezTo>
                  <a:pt x="299617" y="2455741"/>
                  <a:pt x="342498" y="2368075"/>
                  <a:pt x="354703" y="2259129"/>
                </a:cubicBezTo>
                <a:cubicBezTo>
                  <a:pt x="363648" y="2227201"/>
                  <a:pt x="346301" y="2177031"/>
                  <a:pt x="354775" y="2146783"/>
                </a:cubicBezTo>
                <a:cubicBezTo>
                  <a:pt x="358071" y="2135020"/>
                  <a:pt x="387190" y="2143178"/>
                  <a:pt x="390015" y="2133095"/>
                </a:cubicBezTo>
                <a:cubicBezTo>
                  <a:pt x="410260" y="2060837"/>
                  <a:pt x="410332" y="1948491"/>
                  <a:pt x="407580" y="1846228"/>
                </a:cubicBezTo>
                <a:cubicBezTo>
                  <a:pt x="399104" y="1755047"/>
                  <a:pt x="356367" y="1618020"/>
                  <a:pt x="385522" y="1570007"/>
                </a:cubicBezTo>
                <a:cubicBezTo>
                  <a:pt x="388347" y="1559924"/>
                  <a:pt x="440101" y="1552676"/>
                  <a:pt x="442926" y="1542593"/>
                </a:cubicBezTo>
                <a:cubicBezTo>
                  <a:pt x="475377" y="1482815"/>
                  <a:pt x="463679" y="1412480"/>
                  <a:pt x="461288" y="1355628"/>
                </a:cubicBezTo>
                <a:cubicBezTo>
                  <a:pt x="470270" y="1267527"/>
                  <a:pt x="478781" y="1181105"/>
                  <a:pt x="487762" y="1093005"/>
                </a:cubicBezTo>
                <a:cubicBezTo>
                  <a:pt x="493485" y="960493"/>
                  <a:pt x="476571" y="843388"/>
                  <a:pt x="505762" y="739200"/>
                </a:cubicBezTo>
                <a:cubicBezTo>
                  <a:pt x="514708" y="707272"/>
                  <a:pt x="479903" y="654025"/>
                  <a:pt x="486023" y="632179"/>
                </a:cubicBezTo>
                <a:cubicBezTo>
                  <a:pt x="491673" y="612013"/>
                  <a:pt x="537778" y="624931"/>
                  <a:pt x="543898" y="603085"/>
                </a:cubicBezTo>
                <a:cubicBezTo>
                  <a:pt x="587613" y="559149"/>
                  <a:pt x="535460" y="455731"/>
                  <a:pt x="541617" y="377713"/>
                </a:cubicBezTo>
                <a:cubicBezTo>
                  <a:pt x="529882" y="363551"/>
                  <a:pt x="567476" y="341462"/>
                  <a:pt x="567476" y="341462"/>
                </a:cubicBezTo>
                <a:cubicBezTo>
                  <a:pt x="561862" y="305454"/>
                  <a:pt x="526659" y="262968"/>
                  <a:pt x="518618" y="226281"/>
                </a:cubicBezTo>
                <a:cubicBezTo>
                  <a:pt x="527600" y="138180"/>
                  <a:pt x="596775" y="68755"/>
                  <a:pt x="660264" y="75669"/>
                </a:cubicBezTo>
                <a:cubicBezTo>
                  <a:pt x="707238" y="76144"/>
                  <a:pt x="718501" y="91986"/>
                  <a:pt x="718501" y="91986"/>
                </a:cubicBezTo>
                <a:cubicBezTo>
                  <a:pt x="718501" y="91986"/>
                  <a:pt x="724622" y="70140"/>
                  <a:pt x="719008" y="34133"/>
                </a:cubicBezTo>
                <a:cubicBezTo>
                  <a:pt x="719008" y="34133"/>
                  <a:pt x="761817" y="58813"/>
                  <a:pt x="756204" y="22805"/>
                </a:cubicBezTo>
                <a:cubicBezTo>
                  <a:pt x="749331" y="11139"/>
                  <a:pt x="746387" y="4424"/>
                  <a:pt x="746469" y="1597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 about my jo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439341" y="0"/>
            <a:ext cx="7752659" cy="6858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405421" y="837399"/>
            <a:ext cx="1606193" cy="163923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2196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bsites 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566269" y="3479125"/>
            <a:ext cx="4415164" cy="250303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188279" y="3479125"/>
            <a:ext cx="4415164" cy="2503033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8648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5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5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324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69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70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49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92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81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22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01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32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BFB7F-DCA9-4DDF-B93C-5723240DFF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1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414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16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34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20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38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357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6228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79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6" r:id="rId13"/>
    <p:sldLayoutId id="2147483687" r:id="rId14"/>
    <p:sldLayoutId id="2147483688" r:id="rId15"/>
    <p:sldLayoutId id="2147483689" r:id="rId16"/>
    <p:sldLayoutId id="2147483703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7A60F-957B-495D-AB52-3F13BDE8F10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30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Юрий\Desktop\pexels-photo-213979.jpeg"/>
          <p:cNvPicPr>
            <a:picLocks noGrp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12192000" cy="6858000"/>
          </a:xfrm>
          <a:prstGeom prst="rect">
            <a:avLst/>
          </a:prstGeom>
          <a:noFill/>
        </p:spPr>
      </p:pic>
      <p:sp>
        <p:nvSpPr>
          <p:cNvPr id="44" name="Subtitle 2"/>
          <p:cNvSpPr txBox="1">
            <a:spLocks/>
          </p:cNvSpPr>
          <p:nvPr/>
        </p:nvSpPr>
        <p:spPr>
          <a:xfrm>
            <a:off x="3792855" y="3962434"/>
            <a:ext cx="4589237" cy="287561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15"/>
              </a:lnSpc>
            </a:pPr>
            <a:r>
              <a:rPr lang="ru-RU" sz="1800" dirty="0">
                <a:solidFill>
                  <a:schemeClr val="bg1"/>
                </a:solidFill>
                <a:latin typeface="+mn-lt"/>
                <a:ea typeface="Poppins Medium" charset="0"/>
                <a:cs typeface="Poppins Medium" charset="0"/>
              </a:rPr>
              <a:t>к.г.-м.н. Фирсов Андрей Петрович,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792854" y="4577133"/>
            <a:ext cx="4589237" cy="510186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15"/>
              </a:lnSpc>
            </a:pPr>
            <a:r>
              <a:rPr lang="ru-RU" sz="1400" dirty="0">
                <a:solidFill>
                  <a:schemeClr val="bg1"/>
                </a:solidFill>
                <a:latin typeface="+mn-lt"/>
                <a:ea typeface="Poppins Medium" charset="0"/>
                <a:cs typeface="Poppins Medium" charset="0"/>
              </a:rPr>
              <a:t>Контакты: 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Poppins Medium" charset="0"/>
                <a:cs typeface="Poppins Medium" charset="0"/>
              </a:rPr>
              <a:t>+7 905 950 8539, firsovap120557@gmail.com</a:t>
            </a:r>
          </a:p>
          <a:p>
            <a:pPr>
              <a:lnSpc>
                <a:spcPts val="1515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Poppins Medium" charset="0"/>
                <a:cs typeface="Poppins Medium" charset="0"/>
              </a:rPr>
              <a:t>    </a:t>
            </a:r>
            <a:r>
              <a:rPr lang="ru-RU" sz="1400" dirty="0">
                <a:solidFill>
                  <a:schemeClr val="bg1"/>
                </a:solidFill>
                <a:latin typeface="+mn-lt"/>
                <a:ea typeface="Poppins Medium" charset="0"/>
                <a:cs typeface="Poppins Medium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9376" y="1429414"/>
            <a:ext cx="1152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Аэротомография</a:t>
            </a:r>
            <a:r>
              <a:rPr lang="ru-RU" sz="2800" b="1" dirty="0">
                <a:solidFill>
                  <a:schemeClr val="bg1"/>
                </a:solidFill>
              </a:rPr>
              <a:t> - возможности лидерства РФ в ДЗЗ с помощью </a:t>
            </a:r>
            <a:r>
              <a:rPr lang="ru-RU" sz="2800" b="1" dirty="0" smtClean="0">
                <a:solidFill>
                  <a:schemeClr val="bg1"/>
                </a:solidFill>
              </a:rPr>
              <a:t>БВС»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424" y="625620"/>
            <a:ext cx="648184" cy="63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1696370" y="1017835"/>
            <a:ext cx="10039577" cy="5399590"/>
            <a:chOff x="2639617" y="1554165"/>
            <a:chExt cx="7742970" cy="4164405"/>
          </a:xfrm>
        </p:grpSpPr>
        <p:pic>
          <p:nvPicPr>
            <p:cNvPr id="8" name="Рисунок 7" descr="C:\Users\PopadyukIF\Desktop\ОТЧЁТ1\Василевский\Reg3_H30m-One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878" y="3862776"/>
              <a:ext cx="4084708" cy="1104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Рисунок 8" descr="C:\Users\PopadyukIF\Desktop\ОТЧЁТ1\Василевский\Reg3_H60m-One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290" y="1554165"/>
              <a:ext cx="4102297" cy="1076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C:\Users\PopadyukIF\Desktop\ОТЧЁТ1\Василевский\Reg3_H40m-One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880" y="2752092"/>
              <a:ext cx="4084707" cy="1125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979" y="3933739"/>
              <a:ext cx="3051457" cy="1528372"/>
            </a:xfrm>
            <a:prstGeom prst="rect">
              <a:avLst/>
            </a:prstGeom>
          </p:spPr>
        </p:pic>
        <p:pic>
          <p:nvPicPr>
            <p:cNvPr id="12" name="Рисунок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44980" y="1714969"/>
              <a:ext cx="2960741" cy="1456124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2944979" y="3253884"/>
              <a:ext cx="2945627" cy="480680"/>
            </a:xfrm>
            <a:prstGeom prst="rect">
              <a:avLst/>
            </a:prstGeom>
            <a:solidFill>
              <a:srgbClr val="1F497D">
                <a:alpha val="90000"/>
              </a:srgbClr>
            </a:solidFill>
          </p:spPr>
          <p:txBody>
            <a:bodyPr wrap="square" lIns="68584" tIns="34292" rIns="68584" bIns="34292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Геологическая карта Левосамартинского золоторудного поля  м-ба 1:10000, с нанесенными контурами участков аэромагнитной съёмки и профилями полетов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53676" y="5095468"/>
              <a:ext cx="4028911" cy="623102"/>
            </a:xfrm>
            <a:prstGeom prst="rect">
              <a:avLst/>
            </a:prstGeom>
            <a:solidFill>
              <a:srgbClr val="1F497D">
                <a:alpha val="90000"/>
              </a:srgbClr>
            </a:solidFill>
          </p:spPr>
          <p:txBody>
            <a:bodyPr wrap="square" lIns="68584" tIns="34292" rIns="68584" bIns="34292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Карты </a:t>
              </a:r>
              <a:r>
                <a:rPr lang="ru-RU" sz="1200" dirty="0" smtClean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магнитной </a:t>
              </a:r>
              <a:r>
                <a:rPr lang="ru-RU" sz="1200" dirty="0">
                  <a:solidFill>
                    <a:schemeClr val="bg1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индукции на участке № 1 на трёх уровнях съёмки. </a:t>
              </a:r>
              <a:endParaRPr lang="ru-RU" sz="12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200" dirty="0" smtClean="0">
                  <a:solidFill>
                    <a:schemeClr val="bg1"/>
                  </a:solidFill>
                </a:rPr>
                <a:t>На  </a:t>
              </a:r>
              <a:r>
                <a:rPr lang="ru-RU" sz="1200" dirty="0">
                  <a:solidFill>
                    <a:schemeClr val="bg1"/>
                  </a:solidFill>
                </a:rPr>
                <a:t>уровнях съёмки +</a:t>
              </a:r>
              <a:r>
                <a:rPr lang="ru-RU" sz="1200" dirty="0" smtClean="0">
                  <a:solidFill>
                    <a:schemeClr val="bg1"/>
                  </a:solidFill>
                </a:rPr>
                <a:t>40 м </a:t>
              </a:r>
              <a:r>
                <a:rPr lang="ru-RU" sz="1200" dirty="0">
                  <a:solidFill>
                    <a:schemeClr val="bg1"/>
                  </a:solidFill>
                </a:rPr>
                <a:t>и +</a:t>
              </a:r>
              <a:r>
                <a:rPr lang="ru-RU" sz="1200" dirty="0" smtClean="0">
                  <a:solidFill>
                    <a:schemeClr val="bg1"/>
                  </a:solidFill>
                </a:rPr>
                <a:t>30 м </a:t>
              </a:r>
              <a:r>
                <a:rPr lang="ru-RU" sz="1200" dirty="0">
                  <a:solidFill>
                    <a:schemeClr val="bg1"/>
                  </a:solidFill>
                </a:rPr>
                <a:t>выделяется слабо магнитная малоамплитудная аномалия, связанная с «новой» слепой зоной милонитизации и </a:t>
              </a:r>
              <a:r>
                <a:rPr lang="ru-RU" sz="1200" dirty="0" smtClean="0">
                  <a:solidFill>
                    <a:schemeClr val="bg1"/>
                  </a:solidFill>
                </a:rPr>
                <a:t>рассланцевания</a:t>
              </a:r>
              <a:endParaRPr lang="ru-RU" sz="12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639617" y="5379321"/>
              <a:ext cx="3356819" cy="338257"/>
            </a:xfrm>
            <a:prstGeom prst="rect">
              <a:avLst/>
            </a:prstGeom>
            <a:solidFill>
              <a:srgbClr val="1F497D">
                <a:alpha val="90000"/>
              </a:srgbClr>
            </a:solidFill>
          </p:spPr>
          <p:txBody>
            <a:bodyPr wrap="square" lIns="68584" tIns="34292" rIns="68584" bIns="34292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Карта </a:t>
              </a:r>
              <a:r>
                <a:rPr lang="ru-RU" sz="1200" dirty="0" smtClean="0">
                  <a:solidFill>
                    <a:schemeClr val="bg1"/>
                  </a:solidFill>
                </a:rPr>
                <a:t>аномальной </a:t>
              </a:r>
              <a:r>
                <a:rPr lang="ru-RU" sz="1200" dirty="0">
                  <a:solidFill>
                    <a:schemeClr val="bg1"/>
                  </a:solidFill>
                </a:rPr>
                <a:t>магнитной индукции масштаба </a:t>
              </a:r>
              <a:r>
                <a:rPr lang="ru-RU" sz="1200" dirty="0" smtClean="0">
                  <a:solidFill>
                    <a:schemeClr val="bg1"/>
                  </a:solidFill>
                </a:rPr>
                <a:t>1:10000 </a:t>
              </a:r>
              <a:endParaRPr lang="ru-RU" sz="1200" dirty="0">
                <a:solidFill>
                  <a:schemeClr val="bg1"/>
                </a:solidFill>
              </a:endParaRPr>
            </a:p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с нанесенными контурами участков аэромагнитной съёмки</a:t>
              </a:r>
            </a:p>
          </p:txBody>
        </p:sp>
      </p:grpSp>
      <p:sp>
        <p:nvSpPr>
          <p:cNvPr id="1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/>
              <a:t>15</a:t>
            </a:r>
            <a:endParaRPr lang="ru-RU" sz="120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379753" y="1186563"/>
            <a:ext cx="1532537" cy="1349712"/>
            <a:chOff x="1524000" y="1497302"/>
            <a:chExt cx="1312494" cy="1093319"/>
          </a:xfrm>
        </p:grpSpPr>
        <p:sp>
          <p:nvSpPr>
            <p:cNvPr id="19" name="Freeform 85"/>
            <p:cNvSpPr>
              <a:spLocks/>
            </p:cNvSpPr>
            <p:nvPr/>
          </p:nvSpPr>
          <p:spPr bwMode="auto">
            <a:xfrm>
              <a:off x="1524000" y="1497302"/>
              <a:ext cx="1312494" cy="1093319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solidFill>
              <a:srgbClr val="1F497D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34299" tIns="17149" rIns="34299" bIns="17149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  <p:sp>
          <p:nvSpPr>
            <p:cNvPr id="21" name="5-конечная звезда 20"/>
            <p:cNvSpPr/>
            <p:nvPr/>
          </p:nvSpPr>
          <p:spPr>
            <a:xfrm>
              <a:off x="1681029" y="2279003"/>
              <a:ext cx="185961" cy="196326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</p:grpSp>
      <p:sp>
        <p:nvSpPr>
          <p:cNvPr id="22" name="Rectangle 18"/>
          <p:cNvSpPr>
            <a:spLocks/>
          </p:cNvSpPr>
          <p:nvPr/>
        </p:nvSpPr>
        <p:spPr bwMode="auto">
          <a:xfrm>
            <a:off x="1566667" y="186838"/>
            <a:ext cx="90989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1714957">
              <a:lnSpc>
                <a:spcPct val="150000"/>
              </a:lnSpc>
            </a:pPr>
            <a:r>
              <a:rPr lang="ru-RU" sz="3600" b="1" spc="188" dirty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Республика Бурятия, ПАО «</a:t>
            </a:r>
            <a:r>
              <a:rPr lang="ru-RU" sz="3600" b="1" spc="188" dirty="0" err="1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Бурятзолото</a:t>
            </a:r>
            <a:r>
              <a:rPr lang="ru-RU" sz="3600" b="1" spc="188" dirty="0" smtClean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»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Выноска 1 15"/>
          <p:cNvSpPr/>
          <p:nvPr/>
        </p:nvSpPr>
        <p:spPr>
          <a:xfrm flipH="1">
            <a:off x="6777148" y="3938542"/>
            <a:ext cx="3428030" cy="1648926"/>
          </a:xfrm>
          <a:prstGeom prst="borderCallout1">
            <a:avLst>
              <a:gd name="adj1" fmla="val 15881"/>
              <a:gd name="adj2" fmla="val -3469"/>
              <a:gd name="adj3" fmla="val 24285"/>
              <a:gd name="adj4" fmla="val -24569"/>
            </a:avLst>
          </a:prstGeom>
          <a:solidFill>
            <a:srgbClr val="1F497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/>
          </a:p>
        </p:txBody>
      </p:sp>
      <p:sp>
        <p:nvSpPr>
          <p:cNvPr id="15" name="Выноска 1 14"/>
          <p:cNvSpPr/>
          <p:nvPr/>
        </p:nvSpPr>
        <p:spPr>
          <a:xfrm>
            <a:off x="6777147" y="2076912"/>
            <a:ext cx="3404376" cy="1421325"/>
          </a:xfrm>
          <a:prstGeom prst="borderCallout1">
            <a:avLst>
              <a:gd name="adj1" fmla="val 15893"/>
              <a:gd name="adj2" fmla="val -5231"/>
              <a:gd name="adj3" fmla="val 23010"/>
              <a:gd name="adj4" fmla="val -20024"/>
            </a:avLst>
          </a:prstGeom>
          <a:solidFill>
            <a:srgbClr val="1F497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5"/>
          </a:p>
        </p:txBody>
      </p:sp>
      <p:cxnSp>
        <p:nvCxnSpPr>
          <p:cNvPr id="5" name="Straight Connector 4"/>
          <p:cNvCxnSpPr/>
          <p:nvPr/>
        </p:nvCxnSpPr>
        <p:spPr>
          <a:xfrm>
            <a:off x="6883336" y="2996952"/>
            <a:ext cx="18404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04112" y="4219730"/>
            <a:ext cx="2865770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rPr>
              <a:t>Геомагнитный разрез II–II’</a:t>
            </a:r>
          </a:p>
          <a:p>
            <a:r>
              <a:rPr lang="ru-RU" sz="1600" b="1" dirty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rPr>
              <a:t>(в левой части открытое в ходе работ рудное тело)</a:t>
            </a:r>
            <a:endParaRPr lang="en-US" sz="1600" b="1" dirty="0">
              <a:solidFill>
                <a:schemeClr val="bg1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6883335" y="5063212"/>
            <a:ext cx="184047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05645" y="2328694"/>
            <a:ext cx="2864237" cy="830997"/>
          </a:xfrm>
          <a:prstGeom prst="rect">
            <a:avLst/>
          </a:prstGeom>
          <a:noFill/>
        </p:spPr>
        <p:txBody>
          <a:bodyPr wrap="square" rtlCol="0" anchor="t" anchorCtr="1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rPr>
              <a:t>Геомагнитный разрез I–I’</a:t>
            </a:r>
          </a:p>
          <a:p>
            <a:r>
              <a:rPr lang="ru-RU" sz="1600" b="1" dirty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rPr>
              <a:t>(В левой части открытое в ходе работ рудное тело)</a:t>
            </a:r>
            <a:endParaRPr lang="en-US" sz="1600" b="1" dirty="0">
              <a:solidFill>
                <a:schemeClr val="bg1"/>
              </a:solidFill>
              <a:latin typeface="Poppins SemiBold" charset="0"/>
              <a:ea typeface="Poppins SemiBold" charset="0"/>
              <a:cs typeface="Poppins SemiBold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733" y="1617097"/>
            <a:ext cx="3601583" cy="20022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05" y="3635977"/>
            <a:ext cx="3613410" cy="21581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1584" y="6000403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По результатам работ в «новом рудном теле» бурением зафиксирована кварцевая жила мощностью 70 см с содержанием 40 г/т </a:t>
            </a:r>
            <a:r>
              <a:rPr lang="en-US" sz="2000" b="1" dirty="0"/>
              <a:t>Au</a:t>
            </a:r>
            <a:endParaRPr lang="ru-RU" sz="2000" b="1" dirty="0"/>
          </a:p>
        </p:txBody>
      </p:sp>
      <p:sp>
        <p:nvSpPr>
          <p:cNvPr id="20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/>
              <a:t>16</a:t>
            </a:r>
            <a:endParaRPr lang="ru-RU" sz="1200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379753" y="1186563"/>
            <a:ext cx="1532537" cy="1349712"/>
            <a:chOff x="1524000" y="1497302"/>
            <a:chExt cx="1312494" cy="1093319"/>
          </a:xfrm>
        </p:grpSpPr>
        <p:sp>
          <p:nvSpPr>
            <p:cNvPr id="27" name="Freeform 85"/>
            <p:cNvSpPr>
              <a:spLocks/>
            </p:cNvSpPr>
            <p:nvPr/>
          </p:nvSpPr>
          <p:spPr bwMode="auto">
            <a:xfrm>
              <a:off x="1524000" y="1497302"/>
              <a:ext cx="1312494" cy="1093319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solidFill>
              <a:srgbClr val="1F497D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34299" tIns="17149" rIns="34299" bIns="17149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  <p:sp>
          <p:nvSpPr>
            <p:cNvPr id="28" name="5-конечная звезда 27"/>
            <p:cNvSpPr/>
            <p:nvPr/>
          </p:nvSpPr>
          <p:spPr>
            <a:xfrm>
              <a:off x="1681029" y="2279003"/>
              <a:ext cx="185961" cy="196326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</p:grpSp>
      <p:sp>
        <p:nvSpPr>
          <p:cNvPr id="29" name="Rectangle 18"/>
          <p:cNvSpPr>
            <a:spLocks/>
          </p:cNvSpPr>
          <p:nvPr/>
        </p:nvSpPr>
        <p:spPr bwMode="auto">
          <a:xfrm>
            <a:off x="1566667" y="186838"/>
            <a:ext cx="90989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1714957">
              <a:lnSpc>
                <a:spcPct val="150000"/>
              </a:lnSpc>
            </a:pPr>
            <a:r>
              <a:rPr lang="ru-RU" sz="3600" b="1" spc="188" dirty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Республика Бурятия, ПАО «</a:t>
            </a:r>
            <a:r>
              <a:rPr lang="ru-RU" sz="3600" b="1" spc="188" dirty="0" err="1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Бурятзолото</a:t>
            </a:r>
            <a:r>
              <a:rPr lang="ru-RU" sz="3600" b="1" spc="188" dirty="0" smtClean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»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5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433070"/>
            <a:ext cx="8158696" cy="540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3472" y="5766988"/>
            <a:ext cx="9865096" cy="794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1"/>
                </a:solidFill>
              </a:rPr>
              <a:t>Зоны</a:t>
            </a:r>
            <a:r>
              <a:rPr lang="en-US" sz="2000" b="1" dirty="0">
                <a:solidFill>
                  <a:schemeClr val="tx1"/>
                </a:solidFill>
              </a:rPr>
              <a:t> c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высокой вертикальной изменчивостью </a:t>
            </a:r>
            <a:r>
              <a:rPr lang="ru-RU" sz="2000" b="1" dirty="0">
                <a:solidFill>
                  <a:schemeClr val="tx1"/>
                </a:solidFill>
              </a:rPr>
              <a:t>магнитной индукции (нефритоносные</a:t>
            </a:r>
            <a:r>
              <a:rPr lang="ru-RU" sz="2000" b="1" dirty="0" smtClean="0">
                <a:solidFill>
                  <a:schemeClr val="tx1"/>
                </a:solidFill>
              </a:rPr>
              <a:t>). Карта </a:t>
            </a:r>
            <a:r>
              <a:rPr lang="ru-RU" sz="2000" b="1" dirty="0">
                <a:solidFill>
                  <a:schemeClr val="tx1"/>
                </a:solidFill>
              </a:rPr>
              <a:t>составлена А.Н. Ореховым по нашим материалам.</a:t>
            </a:r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19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15560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9E5F43-EB60-4694-887A-9D25F0E4FBA4}"/>
              </a:ext>
            </a:extLst>
          </p:cNvPr>
          <p:cNvSpPr txBox="1"/>
          <p:nvPr/>
        </p:nvSpPr>
        <p:spPr>
          <a:xfrm>
            <a:off x="191344" y="116632"/>
            <a:ext cx="115932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Сравнение полученной карты аномального модуля индукции магнитного поля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 </a:t>
            </a:r>
            <a:r>
              <a:rPr lang="ru-RU" sz="2400" b="1" dirty="0">
                <a:solidFill>
                  <a:srgbClr val="002060"/>
                </a:solidFill>
              </a:rPr>
              <a:t>международной раскраске (справа) и карты геологического строения (слева</a:t>
            </a:r>
            <a:r>
              <a:rPr lang="ru-RU" sz="2400" b="1" dirty="0" smtClean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Участок «Курунг-Юряхтинский Западный»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8873A1-B54E-4AA4-9282-2E496C712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28800"/>
            <a:ext cx="8941727" cy="4736550"/>
          </a:xfrm>
          <a:prstGeom prst="rect">
            <a:avLst/>
          </a:prstGeo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657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3105092" y="1295575"/>
            <a:ext cx="5935949" cy="4608512"/>
            <a:chOff x="3870272" y="1541189"/>
            <a:chExt cx="4304940" cy="33422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19999FC-5859-4F49-A626-1211E05B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272" y="1541189"/>
              <a:ext cx="4036379" cy="334224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6A3B5221-0D3F-455D-B0BF-327969AAB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0299" y="1541190"/>
              <a:ext cx="334913" cy="3311213"/>
            </a:xfrm>
            <a:prstGeom prst="rect">
              <a:avLst/>
            </a:prstGeom>
          </p:spPr>
        </p:pic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3C225060-F313-473B-AD34-25722F4EEE0B}"/>
                </a:ext>
              </a:extLst>
            </p:cNvPr>
            <p:cNvCxnSpPr>
              <a:cxnSpLocks/>
            </p:cNvCxnSpPr>
            <p:nvPr/>
          </p:nvCxnSpPr>
          <p:spPr>
            <a:xfrm>
              <a:off x="4076014" y="1541190"/>
              <a:ext cx="204422" cy="4358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87514051-EA48-47DD-839F-8D3043C11403}"/>
                </a:ext>
              </a:extLst>
            </p:cNvPr>
            <p:cNvCxnSpPr>
              <a:cxnSpLocks/>
            </p:cNvCxnSpPr>
            <p:nvPr/>
          </p:nvCxnSpPr>
          <p:spPr>
            <a:xfrm>
              <a:off x="4616741" y="2082825"/>
              <a:ext cx="114300" cy="4503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B4163F90-6737-4165-8F65-5F97497942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4838" y="2579338"/>
              <a:ext cx="269079" cy="3494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8523D7A-BBC5-4742-AC23-366A4BA35886}"/>
              </a:ext>
            </a:extLst>
          </p:cNvPr>
          <p:cNvSpPr txBox="1"/>
          <p:nvPr/>
        </p:nvSpPr>
        <p:spPr>
          <a:xfrm>
            <a:off x="1271464" y="5886871"/>
            <a:ext cx="9937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</a:rPr>
              <a:t>Выделяется, как минимум, три максимума положительных значений аномального модуля индукции магнитного поля (они обозначены римскими цифрами I, II, III). На северо-западе область повышенной магнитной индукции (I) захвачена частично и имеет видимую ширину более 1 км. </a:t>
            </a:r>
            <a:endParaRPr lang="ru-RU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196CAE-CAB8-4F05-A7B7-6815884263B2}"/>
              </a:ext>
            </a:extLst>
          </p:cNvPr>
          <p:cNvSpPr txBox="1"/>
          <p:nvPr/>
        </p:nvSpPr>
        <p:spPr>
          <a:xfrm>
            <a:off x="767408" y="156802"/>
            <a:ext cx="1094521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Карта аномального модуля </a:t>
            </a:r>
            <a:r>
              <a:rPr lang="ru-RU" dirty="0" smtClean="0">
                <a:solidFill>
                  <a:srgbClr val="002060"/>
                </a:solidFill>
              </a:rPr>
              <a:t>индукции </a:t>
            </a:r>
            <a:r>
              <a:rPr lang="ru-RU" dirty="0">
                <a:solidFill>
                  <a:srgbClr val="002060"/>
                </a:solidFill>
              </a:rPr>
              <a:t>магнитного поля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элементами </a:t>
            </a:r>
            <a:r>
              <a:rPr lang="ru-RU" dirty="0" smtClean="0">
                <a:solidFill>
                  <a:srgbClr val="002060"/>
                </a:solidFill>
              </a:rPr>
              <a:t>интерпретации 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Участок «Курунг-Юряхтинский Западный» </a:t>
            </a:r>
          </a:p>
        </p:txBody>
      </p:sp>
      <p:sp>
        <p:nvSpPr>
          <p:cNvPr id="10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9814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Поле вектора магнитной индукции, </a:t>
            </a:r>
            <a:br>
              <a:rPr lang="ru-RU" sz="3600" b="1" dirty="0" smtClean="0">
                <a:solidFill>
                  <a:srgbClr val="002060"/>
                </a:solidFill>
                <a:latin typeface="+mn-lt"/>
              </a:rPr>
            </a:br>
            <a:r>
              <a:rPr lang="ru-RU" sz="3600" b="1" dirty="0">
                <a:solidFill>
                  <a:srgbClr val="002060"/>
                </a:solidFill>
              </a:rPr>
              <a:t>совмещенное </a:t>
            </a:r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с картой его модуля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1362790"/>
            <a:ext cx="6048672" cy="5004878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582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Поле вектора магнитной </a:t>
            </a:r>
            <a:r>
              <a:rPr lang="ru-RU" sz="4000" b="1" dirty="0" smtClean="0">
                <a:solidFill>
                  <a:srgbClr val="002060"/>
                </a:solidFill>
              </a:rPr>
              <a:t>индукции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3600" dirty="0">
                <a:solidFill>
                  <a:srgbClr val="002060"/>
                </a:solidFill>
              </a:rPr>
              <a:t>«коллинеарность» = «сингенетичность»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556792"/>
            <a:ext cx="8957754" cy="5112568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0146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>
            <a:grpSpLocks noChangeAspect="1"/>
          </p:cNvGrpSpPr>
          <p:nvPr/>
        </p:nvGrpSpPr>
        <p:grpSpPr>
          <a:xfrm>
            <a:off x="767408" y="1200329"/>
            <a:ext cx="9802368" cy="5499002"/>
            <a:chOff x="1577011" y="900824"/>
            <a:chExt cx="9090989" cy="5099927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B69E07B-D7F4-4315-BDA4-433058A40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7011" y="900824"/>
              <a:ext cx="5361847" cy="440742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4039EB-F6E2-441B-81AA-826251045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7714" y="4531659"/>
              <a:ext cx="4930286" cy="1469092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3D7067C-1022-4BE9-A34E-1392FC5428EF}"/>
                </a:ext>
              </a:extLst>
            </p:cNvPr>
            <p:cNvSpPr/>
            <p:nvPr/>
          </p:nvSpPr>
          <p:spPr>
            <a:xfrm>
              <a:off x="3258283" y="5222631"/>
              <a:ext cx="784714" cy="211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D2680B-770F-4438-AEA4-218DF2B51896}"/>
              </a:ext>
            </a:extLst>
          </p:cNvPr>
          <p:cNvSpPr txBox="1"/>
          <p:nvPr/>
        </p:nvSpPr>
        <p:spPr>
          <a:xfrm>
            <a:off x="296373" y="0"/>
            <a:ext cx="116652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Геологическая </a:t>
            </a:r>
            <a:r>
              <a:rPr lang="ru-RU" sz="3600" b="1" dirty="0" smtClean="0">
                <a:solidFill>
                  <a:srgbClr val="002060"/>
                </a:solidFill>
              </a:rPr>
              <a:t>карта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участок «Курунг-Юряхтинский Восточный»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 у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3751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5873027" y="6101556"/>
            <a:ext cx="443106" cy="365125"/>
          </a:xfrm>
        </p:spPr>
        <p:txBody>
          <a:bodyPr/>
          <a:lstStyle/>
          <a:p>
            <a:pPr rtl="0"/>
            <a:fld id="{D495E168-DA5E-4888-8D8A-92B118324C14}" type="slidenum">
              <a:rPr lang="ru-RU" noProof="0" smtClean="0"/>
              <a:pPr rtl="0"/>
              <a:t>18</a:t>
            </a:fld>
            <a:endParaRPr lang="ru-RU" noProof="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593D545-C417-48EA-9543-078BF8EB641C}"/>
              </a:ext>
            </a:extLst>
          </p:cNvPr>
          <p:cNvSpPr txBox="1">
            <a:spLocks/>
          </p:cNvSpPr>
          <p:nvPr/>
        </p:nvSpPr>
        <p:spPr>
          <a:xfrm>
            <a:off x="1692908" y="116632"/>
            <a:ext cx="8803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36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Карта полетов: СКО магнитной индукции (восток)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389168"/>
            <a:ext cx="6336704" cy="5312190"/>
          </a:xfrm>
          <a:prstGeom prst="rect">
            <a:avLst/>
          </a:prstGeom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30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010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232F50-1889-4149-A193-A1B8DEF7A1E5}"/>
              </a:ext>
            </a:extLst>
          </p:cNvPr>
          <p:cNvSpPr txBox="1"/>
          <p:nvPr/>
        </p:nvSpPr>
        <p:spPr>
          <a:xfrm>
            <a:off x="6256560" y="257901"/>
            <a:ext cx="48461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Детальная карта локального аномального модуля индукции магнитного поля, участок «Курунг-Юряхтинский Восточный» (международная раскраска)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0E6677-1308-439B-BF4D-BECDEF30A3D1}"/>
              </a:ext>
            </a:extLst>
          </p:cNvPr>
          <p:cNvSpPr txBox="1"/>
          <p:nvPr/>
        </p:nvSpPr>
        <p:spPr>
          <a:xfrm>
            <a:off x="952790" y="321626"/>
            <a:ext cx="4311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Детализированная карта аномального магнитного поля, участок «Курунг-Юряхтинский Восточный»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826CF-0061-4F05-9869-F14D3E2AF297}"/>
              </a:ext>
            </a:extLst>
          </p:cNvPr>
          <p:cNvSpPr txBox="1"/>
          <p:nvPr/>
        </p:nvSpPr>
        <p:spPr>
          <a:xfrm>
            <a:off x="839416" y="5857090"/>
            <a:ext cx="10263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</a:rPr>
              <a:t>В северо-восточном углу восточной части на карте аномалий видно чередование линейных, резко очерченных малоамплитудных, до 25 нТл, областей северо-восточного простирания (предположительно раннеархейские амфиболиты олондинской серии внутри гранито-гнейсов архея-протерозоя). </a:t>
            </a:r>
            <a:endParaRPr lang="ru-RU" sz="1600" dirty="0"/>
          </a:p>
        </p:txBody>
      </p:sp>
      <p:grpSp>
        <p:nvGrpSpPr>
          <p:cNvPr id="6" name="Группа 5"/>
          <p:cNvGrpSpPr>
            <a:grpSpLocks noChangeAspect="1"/>
          </p:cNvGrpSpPr>
          <p:nvPr/>
        </p:nvGrpSpPr>
        <p:grpSpPr>
          <a:xfrm>
            <a:off x="6449702" y="1497660"/>
            <a:ext cx="4459834" cy="4320000"/>
            <a:chOff x="6201293" y="1436232"/>
            <a:chExt cx="4114544" cy="398553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8DBA8D5-A37A-4711-954D-2FCD1EE6F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1293" y="1436232"/>
              <a:ext cx="4114544" cy="3985536"/>
            </a:xfrm>
            <a:prstGeom prst="rect">
              <a:avLst/>
            </a:prstGeom>
          </p:spPr>
        </p:pic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1AC6FF13-B993-4D35-B4FF-7425EFE169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62783" y="1519942"/>
              <a:ext cx="36086" cy="4087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3C432BB9-FE3E-49FE-8ACC-10821D3FDF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6664" y="1892577"/>
              <a:ext cx="219842" cy="2573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>
              <a:extLst>
                <a:ext uri="{FF2B5EF4-FFF2-40B4-BE49-F238E27FC236}">
                  <a16:creationId xmlns:a16="http://schemas.microsoft.com/office/drawing/2014/main" id="{939A91F8-6E48-4B01-B548-4A22A7BB45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52742" y="2701497"/>
              <a:ext cx="219842" cy="2573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C61FDA-7EF4-46F1-AEE1-1710E9747492}"/>
                </a:ext>
              </a:extLst>
            </p:cNvPr>
            <p:cNvSpPr txBox="1"/>
            <p:nvPr/>
          </p:nvSpPr>
          <p:spPr>
            <a:xfrm>
              <a:off x="9525676" y="2493747"/>
              <a:ext cx="79016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cs typeface="Times New Roman" panose="02020603050405020304" pitchFamily="18" charset="0"/>
                </a:rPr>
                <a:t>артефакт</a:t>
              </a:r>
            </a:p>
          </p:txBody>
        </p:sp>
      </p:grp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952790" y="1546789"/>
            <a:ext cx="4489172" cy="4320000"/>
            <a:chOff x="1696887" y="1436234"/>
            <a:chExt cx="4141609" cy="398553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E6AD596-3AEB-4425-B03A-FCB8DE8F6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887" y="1436234"/>
              <a:ext cx="4114544" cy="3985535"/>
            </a:xfrm>
            <a:prstGeom prst="rect">
              <a:avLst/>
            </a:prstGeom>
          </p:spPr>
        </p:pic>
        <p:cxnSp>
          <p:nvCxnSpPr>
            <p:cNvPr id="38" name="Прямая со стрелкой 37">
              <a:extLst>
                <a:ext uri="{FF2B5EF4-FFF2-40B4-BE49-F238E27FC236}">
                  <a16:creationId xmlns:a16="http://schemas.microsoft.com/office/drawing/2014/main" id="{F96A3DB0-2056-4270-8C80-6C090FA5AF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7142" y="1488718"/>
              <a:ext cx="36086" cy="40874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4B121E01-4C19-46BE-AA1A-54CE9ABBA1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2258" y="1897461"/>
              <a:ext cx="219842" cy="2573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2C4DBA0A-2659-401E-8641-5660D0097B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2100" y="2628315"/>
              <a:ext cx="219842" cy="2573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F88A6AF-361A-4F24-9948-8EF1CF6EDD38}"/>
                </a:ext>
              </a:extLst>
            </p:cNvPr>
            <p:cNvSpPr txBox="1"/>
            <p:nvPr/>
          </p:nvSpPr>
          <p:spPr>
            <a:xfrm>
              <a:off x="5052099" y="2411846"/>
              <a:ext cx="7863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cs typeface="Times New Roman" panose="02020603050405020304" pitchFamily="18" charset="0"/>
                </a:rPr>
                <a:t>артефакт</a:t>
              </a:r>
            </a:p>
          </p:txBody>
        </p:sp>
      </p:grpSp>
      <p:sp>
        <p:nvSpPr>
          <p:cNvPr id="1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31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208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44624"/>
            <a:ext cx="10801200" cy="6813375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712624" y="6453336"/>
            <a:ext cx="396528" cy="365125"/>
          </a:xfrm>
        </p:spPr>
        <p:txBody>
          <a:bodyPr/>
          <a:lstStyle/>
          <a:p>
            <a:fld id="{D1A7A60F-957B-495D-AB52-3F13BDE8F10A}" type="slidenum">
              <a:rPr lang="ru-RU" smtClean="0">
                <a:solidFill>
                  <a:schemeClr val="tx1"/>
                </a:solidFill>
              </a:rPr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10E6677-1308-439B-BF4D-BECDEF30A3D1}"/>
              </a:ext>
            </a:extLst>
          </p:cNvPr>
          <p:cNvSpPr txBox="1"/>
          <p:nvPr/>
        </p:nvSpPr>
        <p:spPr>
          <a:xfrm>
            <a:off x="983432" y="221740"/>
            <a:ext cx="4309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0000"/>
                </a:solidFill>
              </a:rPr>
              <a:t>Карта аномального модуля магнитной индукции, участок «Курунг-Юряхтинский Восточный»</a:t>
            </a:r>
            <a:endParaRPr lang="ru-RU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176120" y="221740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Карта </a:t>
            </a:r>
            <a:r>
              <a:rPr lang="ru-RU" b="1" dirty="0" smtClean="0"/>
              <a:t>вычисленных горизонтальных составляющих векторов </a:t>
            </a:r>
            <a:r>
              <a:rPr lang="ru-RU" b="1" dirty="0"/>
              <a:t>градиента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8048" y="908720"/>
            <a:ext cx="5544616" cy="4510056"/>
          </a:xfrm>
          <a:prstGeom prst="rect">
            <a:avLst/>
          </a:prstGeom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32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196752"/>
            <a:ext cx="4721859" cy="45370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51386" y="5805264"/>
            <a:ext cx="11305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По распределению аномалий весь участок можно разделить на две части: восточную – со спокойным </a:t>
            </a:r>
            <a:r>
              <a:rPr lang="ru-RU" sz="1600" dirty="0" smtClean="0">
                <a:solidFill>
                  <a:srgbClr val="000000"/>
                </a:solidFill>
              </a:rPr>
              <a:t>малоконтрастным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полем с </a:t>
            </a:r>
            <a:r>
              <a:rPr lang="ru-RU" sz="1600" dirty="0">
                <a:solidFill>
                  <a:srgbClr val="000000"/>
                </a:solidFill>
              </a:rPr>
              <a:t>низкими значениями и западную, </a:t>
            </a:r>
            <a:r>
              <a:rPr lang="ru-RU" sz="1600" dirty="0" smtClean="0">
                <a:solidFill>
                  <a:srgbClr val="000000"/>
                </a:solidFill>
              </a:rPr>
              <a:t>высококонтрастную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2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584" y="404664"/>
            <a:ext cx="6998568" cy="52083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Описание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работ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268760"/>
            <a:ext cx="5112567" cy="461665"/>
          </a:xfr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Схема </a:t>
            </a:r>
            <a:r>
              <a:rPr lang="ru-RU" dirty="0"/>
              <a:t>участков работ и </a:t>
            </a:r>
            <a:r>
              <a:rPr lang="ru-RU" dirty="0" smtClean="0"/>
              <a:t>объектов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7" y="1987383"/>
            <a:ext cx="4248473" cy="403390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268760"/>
            <a:ext cx="5591264" cy="461665"/>
          </a:xfr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Траектории полетов на </a:t>
            </a:r>
            <a:r>
              <a:rPr lang="ru-RU" dirty="0" smtClean="0"/>
              <a:t>Южном </a:t>
            </a:r>
            <a:r>
              <a:rPr lang="ru-RU" dirty="0"/>
              <a:t>участке</a:t>
            </a:r>
          </a:p>
        </p:txBody>
      </p:sp>
      <p:pic>
        <p:nvPicPr>
          <p:cNvPr id="13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868" y="2056778"/>
            <a:ext cx="5838340" cy="3964510"/>
          </a:xfrm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39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338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248" y="284029"/>
            <a:ext cx="10972800" cy="6463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ru-RU" sz="3600" b="1" dirty="0">
                <a:latin typeface="+mn-lt"/>
                <a:ea typeface="+mn-ea"/>
                <a:cs typeface="+mn-cs"/>
              </a:rPr>
              <a:t>Модуль </a:t>
            </a:r>
            <a:r>
              <a:rPr lang="ru-RU" sz="3600" b="1" dirty="0" smtClean="0">
                <a:latin typeface="+mn-lt"/>
                <a:ea typeface="+mn-ea"/>
                <a:cs typeface="+mn-cs"/>
              </a:rPr>
              <a:t>ИМП</a:t>
            </a:r>
            <a:endParaRPr lang="ru-RU" sz="36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5440" y="1518865"/>
            <a:ext cx="5386917" cy="461665"/>
          </a:xfrm>
        </p:spPr>
        <p:txBody>
          <a:bodyPr>
            <a:spAutoFit/>
          </a:bodyPr>
          <a:lstStyle/>
          <a:p>
            <a:r>
              <a:rPr lang="ru-RU" dirty="0" smtClean="0"/>
              <a:t>             </a:t>
            </a:r>
            <a:r>
              <a:rPr lang="ru-RU" sz="2000" dirty="0"/>
              <a:t>Высота 5 метров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2155015"/>
            <a:ext cx="4790024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248129" y="1518865"/>
            <a:ext cx="3744416" cy="461665"/>
          </a:xfrm>
        </p:spPr>
        <p:txBody>
          <a:bodyPr>
            <a:spAutoFit/>
          </a:bodyPr>
          <a:lstStyle/>
          <a:p>
            <a:r>
              <a:rPr lang="ru-RU" dirty="0" smtClean="0"/>
              <a:t>            </a:t>
            </a:r>
            <a:r>
              <a:rPr lang="ru-RU" sz="2000" dirty="0"/>
              <a:t>Высота 7 метров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088" y="2155015"/>
            <a:ext cx="4757266" cy="4320000"/>
          </a:xfrm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19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27848" y="980728"/>
            <a:ext cx="2949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программа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Magn3Dvisio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138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243301"/>
            <a:ext cx="10972800" cy="954107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ru-RU" sz="3600" b="1" dirty="0">
                <a:latin typeface="+mn-lt"/>
                <a:ea typeface="+mn-ea"/>
                <a:cs typeface="+mn-cs"/>
              </a:rPr>
              <a:t>Норма градиента </a:t>
            </a:r>
            <a:r>
              <a:rPr lang="ru-RU" sz="3600" b="1" dirty="0" smtClean="0">
                <a:latin typeface="+mn-lt"/>
                <a:ea typeface="+mn-ea"/>
                <a:cs typeface="+mn-cs"/>
              </a:rPr>
              <a:t>ИМП (нТл</a:t>
            </a:r>
            <a:r>
              <a:rPr lang="en-US" sz="3600" b="1" dirty="0" smtClean="0">
                <a:latin typeface="+mn-lt"/>
                <a:ea typeface="+mn-ea"/>
                <a:cs typeface="+mn-cs"/>
              </a:rPr>
              <a:t>/</a:t>
            </a:r>
            <a:r>
              <a:rPr lang="ru-RU" sz="3600" b="1" dirty="0" smtClean="0">
                <a:latin typeface="+mn-lt"/>
                <a:ea typeface="+mn-ea"/>
                <a:cs typeface="+mn-cs"/>
              </a:rPr>
              <a:t>м)</a:t>
            </a:r>
            <a:br>
              <a:rPr lang="ru-RU" sz="3600" b="1" dirty="0" smtClean="0">
                <a:latin typeface="+mn-lt"/>
                <a:ea typeface="+mn-ea"/>
                <a:cs typeface="+mn-cs"/>
              </a:rPr>
            </a:br>
            <a:r>
              <a:rPr lang="ru-RU" sz="2000" b="1" dirty="0" smtClean="0">
                <a:ea typeface="+mn-ea"/>
                <a:cs typeface="+mn-cs"/>
              </a:rPr>
              <a:t>программа </a:t>
            </a:r>
            <a:r>
              <a:rPr lang="ru-RU" sz="2000" b="1" dirty="0" smtClean="0">
                <a:solidFill>
                  <a:srgbClr val="0070C0"/>
                </a:solidFill>
              </a:rPr>
              <a:t>Magnе</a:t>
            </a:r>
            <a:r>
              <a:rPr lang="en-US" sz="2000" b="1" dirty="0">
                <a:solidFill>
                  <a:srgbClr val="0070C0"/>
                </a:solidFill>
              </a:rPr>
              <a:t>ticFieldViewer</a:t>
            </a:r>
            <a:endParaRPr lang="ru-RU" sz="2000" b="1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448" y="2178268"/>
            <a:ext cx="4514926" cy="4320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6080" y="2183204"/>
            <a:ext cx="4526218" cy="4320000"/>
          </a:xfrm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20</a:t>
            </a:r>
            <a:endParaRPr lang="ru-RU" sz="1200" dirty="0"/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2016758" y="1412776"/>
            <a:ext cx="2736305" cy="40011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/>
              <a:t>Высота 5 метров</a:t>
            </a:r>
            <a:endParaRPr lang="ru-RU" sz="200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7464152" y="1425079"/>
            <a:ext cx="3240359" cy="403558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 smtClean="0"/>
              <a:t>Высота 9 метров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940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044608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+mn-lt"/>
              </a:rPr>
              <a:t>Производная магнитной индукции по 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x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 (±1нТл</a:t>
            </a:r>
            <a:r>
              <a:rPr lang="en-US" sz="3200" b="1" dirty="0">
                <a:solidFill>
                  <a:srgbClr val="002060"/>
                </a:solidFill>
                <a:latin typeface="+mn-lt"/>
              </a:rPr>
              <a:t>/</a:t>
            </a:r>
            <a:r>
              <a:rPr lang="ru-RU" sz="3200" b="1" dirty="0">
                <a:solidFill>
                  <a:srgbClr val="002060"/>
                </a:solidFill>
                <a:latin typeface="+mn-lt"/>
              </a:rPr>
              <a:t>м), </a:t>
            </a:r>
            <a:r>
              <a:rPr lang="ru-RU" sz="3000" dirty="0">
                <a:solidFill>
                  <a:srgbClr val="002060"/>
                </a:solidFill>
                <a:latin typeface="+mn-lt"/>
              </a:rPr>
              <a:t>высота </a:t>
            </a:r>
            <a:r>
              <a:rPr lang="en-US" sz="3000" dirty="0">
                <a:solidFill>
                  <a:srgbClr val="002060"/>
                </a:solidFill>
                <a:latin typeface="+mn-lt"/>
              </a:rPr>
              <a:t>7</a:t>
            </a:r>
            <a:r>
              <a:rPr lang="ru-RU" sz="3000" dirty="0">
                <a:solidFill>
                  <a:srgbClr val="002060"/>
                </a:solidFill>
                <a:latin typeface="+mn-lt"/>
              </a:rPr>
              <a:t> м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99" y="1629360"/>
            <a:ext cx="8846298" cy="5040000"/>
          </a:xfrm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496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044608" cy="114300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Производная </a:t>
            </a:r>
            <a:r>
              <a:rPr lang="ru-RU" sz="3600" b="1" dirty="0" smtClean="0">
                <a:latin typeface="+mn-lt"/>
              </a:rPr>
              <a:t>модуля ИМП </a:t>
            </a:r>
            <a:r>
              <a:rPr lang="ru-RU" sz="3600" b="1" dirty="0">
                <a:latin typeface="+mn-lt"/>
              </a:rPr>
              <a:t>по </a:t>
            </a:r>
            <a:r>
              <a:rPr lang="en-US" sz="3600" b="1" dirty="0">
                <a:latin typeface="+mn-lt"/>
              </a:rPr>
              <a:t>z</a:t>
            </a:r>
            <a:r>
              <a:rPr lang="ru-RU" sz="3600" b="1" dirty="0" smtClean="0">
                <a:latin typeface="+mn-lt"/>
              </a:rPr>
              <a:t> </a:t>
            </a:r>
            <a:r>
              <a:rPr lang="ru-RU" sz="3600" b="1" dirty="0">
                <a:latin typeface="+mn-lt"/>
              </a:rPr>
              <a:t>(±1нТл</a:t>
            </a:r>
            <a:r>
              <a:rPr lang="en-US" sz="3600" b="1" dirty="0">
                <a:latin typeface="+mn-lt"/>
              </a:rPr>
              <a:t>/</a:t>
            </a:r>
            <a:r>
              <a:rPr lang="ru-RU" sz="3600" b="1" dirty="0">
                <a:latin typeface="+mn-lt"/>
              </a:rPr>
              <a:t>м), </a:t>
            </a:r>
            <a:r>
              <a:rPr lang="ru-RU" sz="3600" b="1" dirty="0" smtClean="0">
                <a:latin typeface="+mn-lt"/>
              </a:rPr>
              <a:t/>
            </a:r>
            <a:br>
              <a:rPr lang="ru-RU" sz="3600" b="1" dirty="0" smtClean="0">
                <a:latin typeface="+mn-lt"/>
              </a:rPr>
            </a:br>
            <a:r>
              <a:rPr lang="ru-RU" sz="3000" dirty="0" smtClean="0">
                <a:latin typeface="+mn-lt"/>
              </a:rPr>
              <a:t>высота </a:t>
            </a:r>
            <a:r>
              <a:rPr lang="en-US" sz="3000" dirty="0">
                <a:latin typeface="+mn-lt"/>
              </a:rPr>
              <a:t>7</a:t>
            </a:r>
            <a:r>
              <a:rPr lang="ru-RU" sz="3000" dirty="0">
                <a:latin typeface="+mn-lt"/>
              </a:rPr>
              <a:t> </a:t>
            </a:r>
            <a:r>
              <a:rPr lang="ru-RU" sz="3000" dirty="0" smtClean="0">
                <a:latin typeface="+mn-lt"/>
              </a:rPr>
              <a:t>м</a:t>
            </a:r>
            <a:r>
              <a:rPr lang="ru-RU" sz="3200" b="1" dirty="0"/>
              <a:t> </a:t>
            </a:r>
            <a:r>
              <a:rPr lang="ru-RU" sz="2000" b="1" dirty="0"/>
              <a:t>программа </a:t>
            </a:r>
            <a:r>
              <a:rPr lang="ru-RU" sz="2000" b="1" dirty="0">
                <a:solidFill>
                  <a:srgbClr val="0070C0"/>
                </a:solidFill>
              </a:rPr>
              <a:t>Magnе</a:t>
            </a:r>
            <a:r>
              <a:rPr lang="en-US" sz="2000" b="1" dirty="0">
                <a:solidFill>
                  <a:srgbClr val="0070C0"/>
                </a:solidFill>
              </a:rPr>
              <a:t>ticFieldViewer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0599" y="1629360"/>
            <a:ext cx="8846298" cy="5040000"/>
          </a:xfrm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25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51882"/>
            <a:ext cx="10945216" cy="1569660"/>
          </a:xfrm>
        </p:spPr>
        <p:txBody>
          <a:bodyPr>
            <a:spAutoFit/>
          </a:bodyPr>
          <a:lstStyle/>
          <a:p>
            <a:r>
              <a:rPr lang="ru-RU" sz="3600" b="1" dirty="0" smtClean="0"/>
              <a:t>Горизонтальная </a:t>
            </a:r>
            <a:r>
              <a:rPr lang="ru-RU" sz="3600" b="1" dirty="0"/>
              <a:t>компонента градиента </a:t>
            </a:r>
            <a:r>
              <a:rPr lang="ru-RU" sz="3600" b="1" dirty="0" smtClean="0"/>
              <a:t>модуля ИМП (вектор), подложка </a:t>
            </a:r>
            <a:r>
              <a:rPr lang="ru-RU" sz="3600" b="1" dirty="0"/>
              <a:t>— распределение </a:t>
            </a:r>
            <a:r>
              <a:rPr lang="ru-RU" sz="3600" b="1" dirty="0" smtClean="0"/>
              <a:t>модуля ИМП </a:t>
            </a:r>
            <a:r>
              <a:rPr lang="ru-RU" sz="2400" b="1" dirty="0"/>
              <a:t/>
            </a:r>
            <a:br>
              <a:rPr lang="ru-RU" sz="2400" b="1" dirty="0"/>
            </a:br>
            <a:r>
              <a:rPr lang="ru-RU" sz="2400" b="1" dirty="0"/>
              <a:t>Курган 1, </a:t>
            </a:r>
            <a:r>
              <a:rPr lang="ru-RU" sz="2400" dirty="0"/>
              <a:t>высота 5 </a:t>
            </a:r>
            <a:r>
              <a:rPr lang="ru-RU" sz="2400" dirty="0" smtClean="0"/>
              <a:t>м</a:t>
            </a:r>
            <a:r>
              <a:rPr lang="ru-RU" sz="2400" b="1" dirty="0"/>
              <a:t> программа </a:t>
            </a:r>
            <a:r>
              <a:rPr lang="ru-RU" sz="2400" b="1" dirty="0">
                <a:solidFill>
                  <a:srgbClr val="0070C0"/>
                </a:solidFill>
              </a:rPr>
              <a:t>Magnе</a:t>
            </a:r>
            <a:r>
              <a:rPr lang="en-US" sz="2400" b="1" dirty="0">
                <a:solidFill>
                  <a:srgbClr val="0070C0"/>
                </a:solidFill>
              </a:rPr>
              <a:t>ticFieldViewer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544" y="1755436"/>
            <a:ext cx="8607846" cy="5041591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4822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368" y="170607"/>
            <a:ext cx="11377264" cy="1261884"/>
          </a:xfrm>
        </p:spPr>
        <p:txBody>
          <a:bodyPr wrap="square">
            <a:spAutoFit/>
          </a:bodyPr>
          <a:lstStyle/>
          <a:p>
            <a:r>
              <a:rPr lang="ru-RU" sz="3200" b="1" dirty="0" smtClean="0"/>
              <a:t>Горизонтальная </a:t>
            </a:r>
            <a:r>
              <a:rPr lang="ru-RU" sz="3200" b="1" dirty="0"/>
              <a:t>компонента градиента модуля </a:t>
            </a:r>
            <a:r>
              <a:rPr lang="ru-RU" sz="3200" b="1" dirty="0" smtClean="0"/>
              <a:t>ИМП (вектор)</a:t>
            </a:r>
            <a:br>
              <a:rPr lang="ru-RU" sz="3200" b="1" dirty="0" smtClean="0"/>
            </a:br>
            <a:r>
              <a:rPr lang="ru-RU" sz="2400" b="1" dirty="0" smtClean="0"/>
              <a:t>Курган </a:t>
            </a:r>
            <a:r>
              <a:rPr lang="ru-RU" sz="2400" b="1" dirty="0"/>
              <a:t>1, </a:t>
            </a:r>
            <a:r>
              <a:rPr lang="ru-RU" sz="2400" dirty="0"/>
              <a:t>высота 5 м </a:t>
            </a:r>
            <a:r>
              <a:rPr lang="ru-RU" sz="2400" b="1" dirty="0"/>
              <a:t>программа </a:t>
            </a:r>
            <a:r>
              <a:rPr lang="ru-RU" sz="2400" b="1" dirty="0">
                <a:solidFill>
                  <a:srgbClr val="0070C0"/>
                </a:solidFill>
              </a:rPr>
              <a:t>Magnе</a:t>
            </a:r>
            <a:r>
              <a:rPr lang="en-US" sz="2400" b="1" dirty="0">
                <a:solidFill>
                  <a:srgbClr val="0070C0"/>
                </a:solidFill>
              </a:rPr>
              <a:t>ticFieldViewer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000" dirty="0" smtClean="0"/>
              <a:t>(</a:t>
            </a:r>
            <a:r>
              <a:rPr lang="ru-RU" sz="2000" dirty="0"/>
              <a:t>обведены некоторые вторичные центры магнитной массы)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844824"/>
            <a:ext cx="8352928" cy="4824536"/>
          </a:xfrm>
        </p:spPr>
      </p:pic>
      <p:sp>
        <p:nvSpPr>
          <p:cNvPr id="6" name="Овал 5"/>
          <p:cNvSpPr/>
          <p:nvPr/>
        </p:nvSpPr>
        <p:spPr>
          <a:xfrm>
            <a:off x="4367808" y="3284984"/>
            <a:ext cx="576064" cy="576064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320136" y="5085184"/>
            <a:ext cx="504056" cy="504056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184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04517"/>
            <a:ext cx="8229600" cy="6463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Алтайский край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980729"/>
            <a:ext cx="8948718" cy="5544615"/>
          </a:xfrm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811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226765" y="68177"/>
            <a:ext cx="11953328" cy="1283045"/>
          </a:xfrm>
          <a:prstGeom prst="rect">
            <a:avLst/>
          </a:prstGeom>
        </p:spPr>
        <p:txBody>
          <a:bodyPr vert="horz" lIns="51435" tIns="25718" rIns="51435" bIns="25718" rtlCol="0">
            <a:spAutoFit/>
          </a:bodyPr>
          <a:lstStyle>
            <a:defPPr>
              <a:defRPr lang="ru-RU"/>
            </a:defPPr>
            <a:lvl1pPr indent="0" algn="ctr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800" b="1">
                <a:solidFill>
                  <a:srgbClr val="002060"/>
                </a:solidFill>
              </a:defRPr>
            </a:lvl1pPr>
            <a:lvl2pPr marL="742950" indent="-28575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29718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34290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3886200" indent="-22860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«Норд Империал», нефтяное месторождение Снежное. </a:t>
            </a:r>
          </a:p>
          <a:p>
            <a:pPr>
              <a:spcBef>
                <a:spcPts val="0"/>
              </a:spcBef>
            </a:pPr>
            <a:r>
              <a:rPr lang="ru-RU" dirty="0"/>
              <a:t>Карта аномального модуля магнитной индукции </a:t>
            </a:r>
            <a:endParaRPr lang="ru-RU" dirty="0" smtClean="0"/>
          </a:p>
          <a:p>
            <a:pPr>
              <a:spcBef>
                <a:spcPts val="0"/>
              </a:spcBef>
            </a:pPr>
            <a:r>
              <a:rPr lang="ru-RU" sz="2400" b="0" dirty="0" smtClean="0"/>
              <a:t>(</a:t>
            </a:r>
            <a:r>
              <a:rPr lang="ru-RU" sz="2400" b="0" dirty="0"/>
              <a:t>высота съемки – 40 м, без регионального фона)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1484784"/>
            <a:ext cx="7632848" cy="4104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54</a:t>
            </a:r>
            <a:endParaRPr lang="ru-RU" sz="1200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2109217" y="5722802"/>
            <a:ext cx="7920880" cy="108012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После вычета регионального фона</a:t>
            </a:r>
            <a:r>
              <a:rPr lang="en-US" dirty="0" smtClean="0"/>
              <a:t> </a:t>
            </a:r>
            <a:r>
              <a:rPr lang="ru-RU" dirty="0" smtClean="0"/>
              <a:t>наблюдаются аномалии: </a:t>
            </a:r>
          </a:p>
          <a:p>
            <a:r>
              <a:rPr lang="ru-RU" dirty="0" smtClean="0"/>
              <a:t>в центре залежи, связанная с доюрским фундаментом;</a:t>
            </a:r>
          </a:p>
          <a:p>
            <a:r>
              <a:rPr lang="ru-RU" dirty="0" smtClean="0"/>
              <a:t>в периферийной части залежи, связанная, по-видимому, с вторичными минералами на путях вертикальной миграции УВ.</a:t>
            </a:r>
          </a:p>
          <a:p>
            <a:pPr>
              <a:buAutoNum type="arabicParenR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7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5384"/>
          </a:xfrm>
        </p:spPr>
      </p:pic>
      <p:sp>
        <p:nvSpPr>
          <p:cNvPr id="5" name="TextBox 4"/>
          <p:cNvSpPr txBox="1"/>
          <p:nvPr/>
        </p:nvSpPr>
        <p:spPr>
          <a:xfrm>
            <a:off x="2567608" y="44624"/>
            <a:ext cx="6638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cs typeface="Times New Roman" panose="02020603050405020304" pitchFamily="18" charset="0"/>
              </a:rPr>
              <a:t>Магнитометрический </a:t>
            </a:r>
            <a:r>
              <a:rPr lang="ru-RU" sz="4000" b="1" dirty="0" smtClean="0">
                <a:cs typeface="Times New Roman" panose="02020603050405020304" pitchFamily="18" charset="0"/>
              </a:rPr>
              <a:t>канал</a:t>
            </a:r>
          </a:p>
          <a:p>
            <a:r>
              <a:rPr lang="ru-RU" sz="3200" b="1" dirty="0" smtClean="0"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6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712624" y="6453336"/>
            <a:ext cx="396528" cy="36512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6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1415480" y="273766"/>
            <a:ext cx="9361040" cy="931024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«Норд Империал», нефтяное месторождение Снежное. Вычисленные пространственные дисперсии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631504" y="5941242"/>
            <a:ext cx="8928992" cy="792087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dirty="0" smtClean="0"/>
              <a:t>Дисперсии отражают неоднородности модуля индукции магнитного поля, а, значит, и вещественного состава его источника. За пределами залежи дисперсия магнитной индукции больше, чем внутри.</a:t>
            </a:r>
          </a:p>
          <a:p>
            <a:pPr algn="just">
              <a:buAutoNum type="arabicParenR"/>
            </a:pPr>
            <a:endParaRPr lang="ru-RU" dirty="0"/>
          </a:p>
        </p:txBody>
      </p:sp>
      <p:pic>
        <p:nvPicPr>
          <p:cNvPr id="5" name="Рисунок 4" descr="https://lh4.googleusercontent.com/oaedAqwmGzHIC7KJ62VkSs4hxPb8wnA_USEeTPzP94R8cGlC5SyKwnWqIbgzYjDua3s7nrCH_XMcNL92DUw5NPujF69B9SCVSosvdI6ImyCO-tOPajigWlYonSt3khyuAyrXiKX-dd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572" y="1340768"/>
            <a:ext cx="7488832" cy="446449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558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1415480" y="260648"/>
            <a:ext cx="9145016" cy="8640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«Норд Империал», нефтяное месторождение Снежное. Карта дисперсий, съемка на высоте 40 м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7" y="1196752"/>
            <a:ext cx="7632848" cy="53285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095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ubtitle 2"/>
          <p:cNvSpPr txBox="1">
            <a:spLocks/>
          </p:cNvSpPr>
          <p:nvPr/>
        </p:nvSpPr>
        <p:spPr>
          <a:xfrm>
            <a:off x="5591944" y="1027207"/>
            <a:ext cx="6347556" cy="5082207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Возможность получения данных о структуре магнитной индукции с высокой плотностью данных в верхнем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полупространстве. </a:t>
            </a:r>
            <a:endParaRPr lang="ru-RU" sz="1500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«Полное» описание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магнитной индукции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 верхнем полупространстве и знание о физических свойствах пород в нижнем полупространстве позволяет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корректно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решать обратную задачу. </a:t>
            </a:r>
          </a:p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Взаимосогласованное описание магнитной индукции в верхнем полупространстве позволяет вычислять градиенты ее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модуля.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Разработанное ПО позволяет строить векторное поле градиента, которое может маркировать направление на центр магнитной массы и границы тел с разной магнитной восприимчивостью.</a:t>
            </a:r>
          </a:p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Разработанное оборудование 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дает </a:t>
            </a: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возможность измерять индукцию в векторном формате. Это позволяет существенно более точно определить местоположение центра магнитной массы, места нарушения непрерывности направления индукции  и определить  сингенетичность пород или с одной термальной историей.</a:t>
            </a:r>
          </a:p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Высокоплотные данные позволяют строить поля дисперсии модуля индукции магнитного поля</a:t>
            </a: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.</a:t>
            </a:r>
          </a:p>
          <a:p>
            <a:pPr marL="361950" indent="-361950" algn="just">
              <a:lnSpc>
                <a:spcPct val="114000"/>
              </a:lnSpc>
              <a:spcBef>
                <a:spcPts val="0"/>
              </a:spcBef>
              <a:buAutoNum type="arabicPeriod"/>
            </a:pPr>
            <a:r>
              <a:rPr lang="ru-RU" sz="15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Отпадает необходимость в дорогостоящих дополнительных видах съёмок: </a:t>
            </a:r>
            <a:r>
              <a:rPr lang="ru-RU" sz="1500" dirty="0" err="1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градиентометрических</a:t>
            </a:r>
            <a:r>
              <a:rPr lang="ru-RU" sz="150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.</a:t>
            </a:r>
            <a:endParaRPr lang="en-US" sz="1500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50" name="Freeform 49"/>
          <p:cNvSpPr>
            <a:spLocks noChangeArrowheads="1"/>
          </p:cNvSpPr>
          <p:nvPr/>
        </p:nvSpPr>
        <p:spPr bwMode="auto">
          <a:xfrm rot="11739100">
            <a:off x="704043" y="1292131"/>
            <a:ext cx="5081651" cy="4910833"/>
          </a:xfrm>
          <a:custGeom>
            <a:avLst/>
            <a:gdLst>
              <a:gd name="T0" fmla="*/ 5238 w 5376"/>
              <a:gd name="T1" fmla="*/ 6050 h 7502"/>
              <a:gd name="T2" fmla="*/ 5139 w 5376"/>
              <a:gd name="T3" fmla="*/ 4984 h 7502"/>
              <a:gd name="T4" fmla="*/ 4699 w 5376"/>
              <a:gd name="T5" fmla="*/ 4481 h 7502"/>
              <a:gd name="T6" fmla="*/ 4538 w 5376"/>
              <a:gd name="T7" fmla="*/ 3167 h 7502"/>
              <a:gd name="T8" fmla="*/ 4420 w 5376"/>
              <a:gd name="T9" fmla="*/ 2349 h 7502"/>
              <a:gd name="T10" fmla="*/ 4246 w 5376"/>
              <a:gd name="T11" fmla="*/ 1791 h 7502"/>
              <a:gd name="T12" fmla="*/ 4141 w 5376"/>
              <a:gd name="T13" fmla="*/ 1432 h 7502"/>
              <a:gd name="T14" fmla="*/ 4098 w 5376"/>
              <a:gd name="T15" fmla="*/ 985 h 7502"/>
              <a:gd name="T16" fmla="*/ 3992 w 5376"/>
              <a:gd name="T17" fmla="*/ 458 h 7502"/>
              <a:gd name="T18" fmla="*/ 3937 w 5376"/>
              <a:gd name="T19" fmla="*/ 93 h 7502"/>
              <a:gd name="T20" fmla="*/ 775 w 5376"/>
              <a:gd name="T21" fmla="*/ 1494 h 7502"/>
              <a:gd name="T22" fmla="*/ 1519 w 5376"/>
              <a:gd name="T23" fmla="*/ 1233 h 7502"/>
              <a:gd name="T24" fmla="*/ 732 w 5376"/>
              <a:gd name="T25" fmla="*/ 1915 h 7502"/>
              <a:gd name="T26" fmla="*/ 360 w 5376"/>
              <a:gd name="T27" fmla="*/ 2423 h 7502"/>
              <a:gd name="T28" fmla="*/ 93 w 5376"/>
              <a:gd name="T29" fmla="*/ 2851 h 7502"/>
              <a:gd name="T30" fmla="*/ 68 w 5376"/>
              <a:gd name="T31" fmla="*/ 3273 h 7502"/>
              <a:gd name="T32" fmla="*/ 291 w 5376"/>
              <a:gd name="T33" fmla="*/ 4116 h 7502"/>
              <a:gd name="T34" fmla="*/ 564 w 5376"/>
              <a:gd name="T35" fmla="*/ 4587 h 7502"/>
              <a:gd name="T36" fmla="*/ 1023 w 5376"/>
              <a:gd name="T37" fmla="*/ 4928 h 7502"/>
              <a:gd name="T38" fmla="*/ 1308 w 5376"/>
              <a:gd name="T39" fmla="*/ 5157 h 7502"/>
              <a:gd name="T40" fmla="*/ 1333 w 5376"/>
              <a:gd name="T41" fmla="*/ 5523 h 7502"/>
              <a:gd name="T42" fmla="*/ 1451 w 5376"/>
              <a:gd name="T43" fmla="*/ 6137 h 7502"/>
              <a:gd name="T44" fmla="*/ 1724 w 5376"/>
              <a:gd name="T45" fmla="*/ 7098 h 7502"/>
              <a:gd name="T46" fmla="*/ 5022 w 5376"/>
              <a:gd name="T47" fmla="*/ 6936 h 7502"/>
              <a:gd name="T48" fmla="*/ 5201 w 5376"/>
              <a:gd name="T49" fmla="*/ 7104 h 7502"/>
              <a:gd name="T50" fmla="*/ 341 w 5376"/>
              <a:gd name="T51" fmla="*/ 2541 h 7502"/>
              <a:gd name="T52" fmla="*/ 570 w 5376"/>
              <a:gd name="T53" fmla="*/ 4550 h 7502"/>
              <a:gd name="T54" fmla="*/ 1327 w 5376"/>
              <a:gd name="T55" fmla="*/ 1382 h 7502"/>
              <a:gd name="T56" fmla="*/ 4643 w 5376"/>
              <a:gd name="T57" fmla="*/ 5461 h 7502"/>
              <a:gd name="T58" fmla="*/ 3732 w 5376"/>
              <a:gd name="T59" fmla="*/ 6112 h 7502"/>
              <a:gd name="T60" fmla="*/ 4265 w 5376"/>
              <a:gd name="T61" fmla="*/ 5988 h 7502"/>
              <a:gd name="T62" fmla="*/ 3732 w 5376"/>
              <a:gd name="T63" fmla="*/ 6112 h 7502"/>
              <a:gd name="T64" fmla="*/ 4519 w 5376"/>
              <a:gd name="T65" fmla="*/ 5480 h 7502"/>
              <a:gd name="T66" fmla="*/ 3273 w 5376"/>
              <a:gd name="T67" fmla="*/ 4699 h 7502"/>
              <a:gd name="T68" fmla="*/ 2666 w 5376"/>
              <a:gd name="T69" fmla="*/ 6298 h 7502"/>
              <a:gd name="T70" fmla="*/ 2350 w 5376"/>
              <a:gd name="T71" fmla="*/ 3725 h 7502"/>
              <a:gd name="T72" fmla="*/ 2480 w 5376"/>
              <a:gd name="T73" fmla="*/ 6347 h 7502"/>
              <a:gd name="T74" fmla="*/ 2226 w 5376"/>
              <a:gd name="T75" fmla="*/ 3756 h 7502"/>
              <a:gd name="T76" fmla="*/ 2182 w 5376"/>
              <a:gd name="T77" fmla="*/ 3775 h 7502"/>
              <a:gd name="T78" fmla="*/ 2040 w 5376"/>
              <a:gd name="T79" fmla="*/ 1047 h 7502"/>
              <a:gd name="T80" fmla="*/ 1909 w 5376"/>
              <a:gd name="T81" fmla="*/ 4209 h 7502"/>
              <a:gd name="T82" fmla="*/ 1897 w 5376"/>
              <a:gd name="T83" fmla="*/ 1109 h 7502"/>
              <a:gd name="T84" fmla="*/ 1897 w 5376"/>
              <a:gd name="T85" fmla="*/ 3986 h 7502"/>
              <a:gd name="T86" fmla="*/ 1748 w 5376"/>
              <a:gd name="T87" fmla="*/ 1177 h 7502"/>
              <a:gd name="T88" fmla="*/ 1575 w 5376"/>
              <a:gd name="T89" fmla="*/ 1215 h 7502"/>
              <a:gd name="T90" fmla="*/ 1519 w 5376"/>
              <a:gd name="T91" fmla="*/ 1289 h 7502"/>
              <a:gd name="T92" fmla="*/ 1630 w 5376"/>
              <a:gd name="T93" fmla="*/ 6459 h 7502"/>
              <a:gd name="T94" fmla="*/ 1711 w 5376"/>
              <a:gd name="T95" fmla="*/ 7011 h 7502"/>
              <a:gd name="T96" fmla="*/ 1928 w 5376"/>
              <a:gd name="T97" fmla="*/ 6112 h 7502"/>
              <a:gd name="T98" fmla="*/ 1971 w 5376"/>
              <a:gd name="T99" fmla="*/ 6044 h 7502"/>
              <a:gd name="T100" fmla="*/ 2300 w 5376"/>
              <a:gd name="T101" fmla="*/ 3886 h 7502"/>
              <a:gd name="T102" fmla="*/ 5052 w 5376"/>
              <a:gd name="T103" fmla="*/ 4655 h 7502"/>
              <a:gd name="T104" fmla="*/ 5015 w 5376"/>
              <a:gd name="T105" fmla="*/ 4916 h 7502"/>
              <a:gd name="T106" fmla="*/ 5201 w 5376"/>
              <a:gd name="T107" fmla="*/ 7110 h 7502"/>
              <a:gd name="T108" fmla="*/ 837 w 5376"/>
              <a:gd name="T109" fmla="*/ 1692 h 7502"/>
              <a:gd name="T110" fmla="*/ 1135 w 5376"/>
              <a:gd name="T111" fmla="*/ 1177 h 7502"/>
              <a:gd name="T112" fmla="*/ 824 w 5376"/>
              <a:gd name="T113" fmla="*/ 1618 h 7502"/>
              <a:gd name="T114" fmla="*/ 99 w 5376"/>
              <a:gd name="T115" fmla="*/ 3694 h 7502"/>
              <a:gd name="T116" fmla="*/ 4835 w 5376"/>
              <a:gd name="T117" fmla="*/ 4556 h 7502"/>
              <a:gd name="T118" fmla="*/ 887 w 5376"/>
              <a:gd name="T119" fmla="*/ 4965 h 7502"/>
              <a:gd name="T120" fmla="*/ 1066 w 5376"/>
              <a:gd name="T121" fmla="*/ 4953 h 7502"/>
              <a:gd name="T122" fmla="*/ 3689 w 5376"/>
              <a:gd name="T123" fmla="*/ 6131 h 7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76" h="7502">
                <a:moveTo>
                  <a:pt x="5369" y="6961"/>
                </a:moveTo>
                <a:lnTo>
                  <a:pt x="5369" y="6961"/>
                </a:lnTo>
                <a:cubicBezTo>
                  <a:pt x="5362" y="6942"/>
                  <a:pt x="5344" y="6924"/>
                  <a:pt x="5338" y="6905"/>
                </a:cubicBezTo>
                <a:cubicBezTo>
                  <a:pt x="5338" y="6905"/>
                  <a:pt x="5350" y="6887"/>
                  <a:pt x="5344" y="6881"/>
                </a:cubicBezTo>
                <a:cubicBezTo>
                  <a:pt x="5338" y="6837"/>
                  <a:pt x="5307" y="6788"/>
                  <a:pt x="5319" y="6757"/>
                </a:cubicBezTo>
                <a:cubicBezTo>
                  <a:pt x="5319" y="6744"/>
                  <a:pt x="5338" y="6744"/>
                  <a:pt x="5338" y="6732"/>
                </a:cubicBezTo>
                <a:cubicBezTo>
                  <a:pt x="5338" y="6719"/>
                  <a:pt x="5319" y="6695"/>
                  <a:pt x="5319" y="6676"/>
                </a:cubicBezTo>
                <a:cubicBezTo>
                  <a:pt x="5319" y="6614"/>
                  <a:pt x="5300" y="6552"/>
                  <a:pt x="5288" y="6478"/>
                </a:cubicBezTo>
                <a:cubicBezTo>
                  <a:pt x="5282" y="6428"/>
                  <a:pt x="5276" y="6379"/>
                  <a:pt x="5270" y="6329"/>
                </a:cubicBezTo>
                <a:cubicBezTo>
                  <a:pt x="5263" y="6298"/>
                  <a:pt x="5251" y="6261"/>
                  <a:pt x="5257" y="6223"/>
                </a:cubicBezTo>
                <a:cubicBezTo>
                  <a:pt x="5257" y="6217"/>
                  <a:pt x="5276" y="6205"/>
                  <a:pt x="5276" y="6199"/>
                </a:cubicBezTo>
                <a:cubicBezTo>
                  <a:pt x="5282" y="6168"/>
                  <a:pt x="5251" y="6099"/>
                  <a:pt x="5238" y="6050"/>
                </a:cubicBezTo>
                <a:cubicBezTo>
                  <a:pt x="5226" y="5994"/>
                  <a:pt x="5214" y="5932"/>
                  <a:pt x="5214" y="5889"/>
                </a:cubicBezTo>
                <a:cubicBezTo>
                  <a:pt x="5214" y="5883"/>
                  <a:pt x="5226" y="5883"/>
                  <a:pt x="5226" y="5876"/>
                </a:cubicBezTo>
                <a:cubicBezTo>
                  <a:pt x="5226" y="5858"/>
                  <a:pt x="5214" y="5833"/>
                  <a:pt x="5214" y="5814"/>
                </a:cubicBezTo>
                <a:cubicBezTo>
                  <a:pt x="5207" y="5752"/>
                  <a:pt x="5214" y="5697"/>
                  <a:pt x="5207" y="5610"/>
                </a:cubicBezTo>
                <a:cubicBezTo>
                  <a:pt x="5201" y="5579"/>
                  <a:pt x="5189" y="5554"/>
                  <a:pt x="5183" y="5523"/>
                </a:cubicBezTo>
                <a:cubicBezTo>
                  <a:pt x="5176" y="5480"/>
                  <a:pt x="5195" y="5368"/>
                  <a:pt x="5183" y="5312"/>
                </a:cubicBezTo>
                <a:cubicBezTo>
                  <a:pt x="5183" y="5294"/>
                  <a:pt x="5158" y="5275"/>
                  <a:pt x="5158" y="5256"/>
                </a:cubicBezTo>
                <a:cubicBezTo>
                  <a:pt x="5158" y="5250"/>
                  <a:pt x="5170" y="5250"/>
                  <a:pt x="5170" y="5244"/>
                </a:cubicBezTo>
                <a:cubicBezTo>
                  <a:pt x="5170" y="5244"/>
                  <a:pt x="5158" y="5225"/>
                  <a:pt x="5164" y="5219"/>
                </a:cubicBezTo>
                <a:cubicBezTo>
                  <a:pt x="5170" y="5182"/>
                  <a:pt x="5183" y="5089"/>
                  <a:pt x="5164" y="5040"/>
                </a:cubicBezTo>
                <a:cubicBezTo>
                  <a:pt x="5158" y="5027"/>
                  <a:pt x="5139" y="5021"/>
                  <a:pt x="5133" y="5008"/>
                </a:cubicBezTo>
                <a:cubicBezTo>
                  <a:pt x="5133" y="5008"/>
                  <a:pt x="5146" y="4990"/>
                  <a:pt x="5139" y="4984"/>
                </a:cubicBezTo>
                <a:cubicBezTo>
                  <a:pt x="5139" y="4965"/>
                  <a:pt x="5108" y="4872"/>
                  <a:pt x="5108" y="4860"/>
                </a:cubicBezTo>
                <a:cubicBezTo>
                  <a:pt x="5108" y="4835"/>
                  <a:pt x="5133" y="4810"/>
                  <a:pt x="5127" y="4792"/>
                </a:cubicBezTo>
                <a:cubicBezTo>
                  <a:pt x="5127" y="4792"/>
                  <a:pt x="5077" y="4729"/>
                  <a:pt x="5083" y="4711"/>
                </a:cubicBezTo>
                <a:cubicBezTo>
                  <a:pt x="5090" y="4711"/>
                  <a:pt x="5121" y="4717"/>
                  <a:pt x="5121" y="4711"/>
                </a:cubicBezTo>
                <a:cubicBezTo>
                  <a:pt x="5127" y="4680"/>
                  <a:pt x="5096" y="4692"/>
                  <a:pt x="5108" y="4661"/>
                </a:cubicBezTo>
                <a:cubicBezTo>
                  <a:pt x="5114" y="4649"/>
                  <a:pt x="5146" y="4668"/>
                  <a:pt x="5133" y="4655"/>
                </a:cubicBezTo>
                <a:cubicBezTo>
                  <a:pt x="5121" y="4630"/>
                  <a:pt x="5040" y="4612"/>
                  <a:pt x="4978" y="4605"/>
                </a:cubicBezTo>
                <a:cubicBezTo>
                  <a:pt x="4904" y="4599"/>
                  <a:pt x="4854" y="4556"/>
                  <a:pt x="4749" y="4556"/>
                </a:cubicBezTo>
                <a:cubicBezTo>
                  <a:pt x="4767" y="4556"/>
                  <a:pt x="4674" y="4575"/>
                  <a:pt x="4674" y="4556"/>
                </a:cubicBezTo>
                <a:cubicBezTo>
                  <a:pt x="4674" y="4556"/>
                  <a:pt x="4711" y="4562"/>
                  <a:pt x="4699" y="4550"/>
                </a:cubicBezTo>
                <a:cubicBezTo>
                  <a:pt x="4699" y="4550"/>
                  <a:pt x="4668" y="4562"/>
                  <a:pt x="4656" y="4537"/>
                </a:cubicBezTo>
                <a:cubicBezTo>
                  <a:pt x="4662" y="4544"/>
                  <a:pt x="4693" y="4500"/>
                  <a:pt x="4699" y="4481"/>
                </a:cubicBezTo>
                <a:cubicBezTo>
                  <a:pt x="4730" y="4420"/>
                  <a:pt x="4742" y="4351"/>
                  <a:pt x="4730" y="4264"/>
                </a:cubicBezTo>
                <a:cubicBezTo>
                  <a:pt x="4718" y="4215"/>
                  <a:pt x="4718" y="4190"/>
                  <a:pt x="4693" y="4165"/>
                </a:cubicBezTo>
                <a:cubicBezTo>
                  <a:pt x="4681" y="4153"/>
                  <a:pt x="4681" y="4140"/>
                  <a:pt x="4681" y="4122"/>
                </a:cubicBezTo>
                <a:cubicBezTo>
                  <a:pt x="4668" y="4079"/>
                  <a:pt x="4693" y="3967"/>
                  <a:pt x="4674" y="3899"/>
                </a:cubicBezTo>
                <a:cubicBezTo>
                  <a:pt x="4662" y="3868"/>
                  <a:pt x="4631" y="3843"/>
                  <a:pt x="4625" y="3800"/>
                </a:cubicBezTo>
                <a:cubicBezTo>
                  <a:pt x="4612" y="3744"/>
                  <a:pt x="4631" y="3651"/>
                  <a:pt x="4606" y="3583"/>
                </a:cubicBezTo>
                <a:cubicBezTo>
                  <a:pt x="4600" y="3552"/>
                  <a:pt x="4569" y="3527"/>
                  <a:pt x="4563" y="3490"/>
                </a:cubicBezTo>
                <a:cubicBezTo>
                  <a:pt x="4557" y="3477"/>
                  <a:pt x="4569" y="3453"/>
                  <a:pt x="4569" y="3434"/>
                </a:cubicBezTo>
                <a:cubicBezTo>
                  <a:pt x="4569" y="3421"/>
                  <a:pt x="4557" y="3409"/>
                  <a:pt x="4550" y="3397"/>
                </a:cubicBezTo>
                <a:cubicBezTo>
                  <a:pt x="4550" y="3372"/>
                  <a:pt x="4557" y="3341"/>
                  <a:pt x="4550" y="3316"/>
                </a:cubicBezTo>
                <a:cubicBezTo>
                  <a:pt x="4550" y="3291"/>
                  <a:pt x="4532" y="3273"/>
                  <a:pt x="4532" y="3248"/>
                </a:cubicBezTo>
                <a:cubicBezTo>
                  <a:pt x="4532" y="3223"/>
                  <a:pt x="4544" y="3192"/>
                  <a:pt x="4538" y="3167"/>
                </a:cubicBezTo>
                <a:cubicBezTo>
                  <a:pt x="4538" y="3142"/>
                  <a:pt x="4513" y="3124"/>
                  <a:pt x="4507" y="3099"/>
                </a:cubicBezTo>
                <a:cubicBezTo>
                  <a:pt x="4488" y="3049"/>
                  <a:pt x="4507" y="3000"/>
                  <a:pt x="4494" y="2944"/>
                </a:cubicBezTo>
                <a:cubicBezTo>
                  <a:pt x="4488" y="2901"/>
                  <a:pt x="4463" y="2864"/>
                  <a:pt x="4457" y="2820"/>
                </a:cubicBezTo>
                <a:cubicBezTo>
                  <a:pt x="4451" y="2801"/>
                  <a:pt x="4463" y="2789"/>
                  <a:pt x="4463" y="2771"/>
                </a:cubicBezTo>
                <a:cubicBezTo>
                  <a:pt x="4463" y="2740"/>
                  <a:pt x="4439" y="2702"/>
                  <a:pt x="4439" y="2665"/>
                </a:cubicBezTo>
                <a:cubicBezTo>
                  <a:pt x="4439" y="2647"/>
                  <a:pt x="4451" y="2628"/>
                  <a:pt x="4445" y="2609"/>
                </a:cubicBezTo>
                <a:cubicBezTo>
                  <a:pt x="4445" y="2597"/>
                  <a:pt x="4433" y="2585"/>
                  <a:pt x="4433" y="2566"/>
                </a:cubicBezTo>
                <a:cubicBezTo>
                  <a:pt x="4433" y="2554"/>
                  <a:pt x="4445" y="2541"/>
                  <a:pt x="4439" y="2529"/>
                </a:cubicBezTo>
                <a:cubicBezTo>
                  <a:pt x="4439" y="2523"/>
                  <a:pt x="4426" y="2504"/>
                  <a:pt x="4420" y="2492"/>
                </a:cubicBezTo>
                <a:cubicBezTo>
                  <a:pt x="4414" y="2473"/>
                  <a:pt x="4426" y="2454"/>
                  <a:pt x="4420" y="2436"/>
                </a:cubicBezTo>
                <a:cubicBezTo>
                  <a:pt x="4414" y="2392"/>
                  <a:pt x="4395" y="2380"/>
                  <a:pt x="4402" y="2361"/>
                </a:cubicBezTo>
                <a:cubicBezTo>
                  <a:pt x="4402" y="2355"/>
                  <a:pt x="4420" y="2361"/>
                  <a:pt x="4420" y="2349"/>
                </a:cubicBezTo>
                <a:cubicBezTo>
                  <a:pt x="4420" y="2287"/>
                  <a:pt x="4358" y="2206"/>
                  <a:pt x="4321" y="2169"/>
                </a:cubicBezTo>
                <a:cubicBezTo>
                  <a:pt x="4302" y="2144"/>
                  <a:pt x="4271" y="2132"/>
                  <a:pt x="4271" y="2126"/>
                </a:cubicBezTo>
                <a:cubicBezTo>
                  <a:pt x="4271" y="2120"/>
                  <a:pt x="4302" y="2132"/>
                  <a:pt x="4302" y="2132"/>
                </a:cubicBezTo>
                <a:cubicBezTo>
                  <a:pt x="4296" y="2126"/>
                  <a:pt x="4271" y="2101"/>
                  <a:pt x="4271" y="2089"/>
                </a:cubicBezTo>
                <a:cubicBezTo>
                  <a:pt x="4271" y="2076"/>
                  <a:pt x="4296" y="2070"/>
                  <a:pt x="4296" y="2058"/>
                </a:cubicBezTo>
                <a:cubicBezTo>
                  <a:pt x="4290" y="2045"/>
                  <a:pt x="4271" y="2039"/>
                  <a:pt x="4265" y="2021"/>
                </a:cubicBezTo>
                <a:cubicBezTo>
                  <a:pt x="4259" y="1990"/>
                  <a:pt x="4296" y="1952"/>
                  <a:pt x="4284" y="1934"/>
                </a:cubicBezTo>
                <a:cubicBezTo>
                  <a:pt x="4284" y="1927"/>
                  <a:pt x="4209" y="1946"/>
                  <a:pt x="4197" y="1927"/>
                </a:cubicBezTo>
                <a:lnTo>
                  <a:pt x="4203" y="1866"/>
                </a:lnTo>
                <a:cubicBezTo>
                  <a:pt x="4209" y="1853"/>
                  <a:pt x="4234" y="1847"/>
                  <a:pt x="4240" y="1841"/>
                </a:cubicBezTo>
                <a:cubicBezTo>
                  <a:pt x="4240" y="1834"/>
                  <a:pt x="4240" y="1816"/>
                  <a:pt x="4240" y="1816"/>
                </a:cubicBezTo>
                <a:cubicBezTo>
                  <a:pt x="4240" y="1810"/>
                  <a:pt x="4246" y="1803"/>
                  <a:pt x="4246" y="1791"/>
                </a:cubicBezTo>
                <a:cubicBezTo>
                  <a:pt x="4240" y="1766"/>
                  <a:pt x="4222" y="1803"/>
                  <a:pt x="4209" y="1791"/>
                </a:cubicBezTo>
                <a:cubicBezTo>
                  <a:pt x="4216" y="1791"/>
                  <a:pt x="4228" y="1748"/>
                  <a:pt x="4216" y="1735"/>
                </a:cubicBezTo>
                <a:cubicBezTo>
                  <a:pt x="4209" y="1723"/>
                  <a:pt x="4197" y="1742"/>
                  <a:pt x="4197" y="1723"/>
                </a:cubicBezTo>
                <a:cubicBezTo>
                  <a:pt x="4197" y="1704"/>
                  <a:pt x="4209" y="1692"/>
                  <a:pt x="4209" y="1673"/>
                </a:cubicBezTo>
                <a:cubicBezTo>
                  <a:pt x="4209" y="1673"/>
                  <a:pt x="4185" y="1667"/>
                  <a:pt x="4185" y="1661"/>
                </a:cubicBezTo>
                <a:cubicBezTo>
                  <a:pt x="4178" y="1642"/>
                  <a:pt x="4203" y="1642"/>
                  <a:pt x="4203" y="1630"/>
                </a:cubicBezTo>
                <a:cubicBezTo>
                  <a:pt x="4203" y="1618"/>
                  <a:pt x="4197" y="1580"/>
                  <a:pt x="4197" y="1580"/>
                </a:cubicBezTo>
                <a:cubicBezTo>
                  <a:pt x="4191" y="1568"/>
                  <a:pt x="4172" y="1580"/>
                  <a:pt x="4166" y="1574"/>
                </a:cubicBezTo>
                <a:cubicBezTo>
                  <a:pt x="4160" y="1562"/>
                  <a:pt x="4191" y="1549"/>
                  <a:pt x="4147" y="1562"/>
                </a:cubicBezTo>
                <a:cubicBezTo>
                  <a:pt x="4098" y="1586"/>
                  <a:pt x="4160" y="1543"/>
                  <a:pt x="4166" y="1512"/>
                </a:cubicBezTo>
                <a:cubicBezTo>
                  <a:pt x="4172" y="1500"/>
                  <a:pt x="4172" y="1450"/>
                  <a:pt x="4166" y="1438"/>
                </a:cubicBezTo>
                <a:cubicBezTo>
                  <a:pt x="4160" y="1425"/>
                  <a:pt x="4141" y="1450"/>
                  <a:pt x="4141" y="1432"/>
                </a:cubicBezTo>
                <a:cubicBezTo>
                  <a:pt x="4135" y="1413"/>
                  <a:pt x="4172" y="1376"/>
                  <a:pt x="4154" y="1351"/>
                </a:cubicBezTo>
                <a:cubicBezTo>
                  <a:pt x="4147" y="1345"/>
                  <a:pt x="4129" y="1363"/>
                  <a:pt x="4122" y="1345"/>
                </a:cubicBezTo>
                <a:cubicBezTo>
                  <a:pt x="4122" y="1320"/>
                  <a:pt x="4154" y="1308"/>
                  <a:pt x="4147" y="1277"/>
                </a:cubicBezTo>
                <a:cubicBezTo>
                  <a:pt x="4147" y="1277"/>
                  <a:pt x="4116" y="1264"/>
                  <a:pt x="4116" y="1258"/>
                </a:cubicBezTo>
                <a:cubicBezTo>
                  <a:pt x="4116" y="1258"/>
                  <a:pt x="4135" y="1246"/>
                  <a:pt x="4135" y="1239"/>
                </a:cubicBezTo>
                <a:cubicBezTo>
                  <a:pt x="4110" y="1221"/>
                  <a:pt x="4085" y="1246"/>
                  <a:pt x="4085" y="1227"/>
                </a:cubicBezTo>
                <a:cubicBezTo>
                  <a:pt x="4079" y="1215"/>
                  <a:pt x="4110" y="1202"/>
                  <a:pt x="4116" y="1184"/>
                </a:cubicBezTo>
                <a:cubicBezTo>
                  <a:pt x="4135" y="1140"/>
                  <a:pt x="4098" y="1128"/>
                  <a:pt x="4116" y="1109"/>
                </a:cubicBezTo>
                <a:cubicBezTo>
                  <a:pt x="4141" y="1091"/>
                  <a:pt x="4098" y="1103"/>
                  <a:pt x="4104" y="1078"/>
                </a:cubicBezTo>
                <a:cubicBezTo>
                  <a:pt x="4104" y="1078"/>
                  <a:pt x="4122" y="1078"/>
                  <a:pt x="4116" y="1066"/>
                </a:cubicBezTo>
                <a:cubicBezTo>
                  <a:pt x="4110" y="1047"/>
                  <a:pt x="4085" y="1053"/>
                  <a:pt x="4085" y="1016"/>
                </a:cubicBezTo>
                <a:cubicBezTo>
                  <a:pt x="4085" y="1023"/>
                  <a:pt x="4098" y="991"/>
                  <a:pt x="4098" y="985"/>
                </a:cubicBezTo>
                <a:cubicBezTo>
                  <a:pt x="4098" y="979"/>
                  <a:pt x="4079" y="979"/>
                  <a:pt x="4079" y="973"/>
                </a:cubicBezTo>
                <a:cubicBezTo>
                  <a:pt x="4073" y="973"/>
                  <a:pt x="4085" y="967"/>
                  <a:pt x="4085" y="960"/>
                </a:cubicBezTo>
                <a:cubicBezTo>
                  <a:pt x="4073" y="948"/>
                  <a:pt x="4061" y="954"/>
                  <a:pt x="4061" y="936"/>
                </a:cubicBezTo>
                <a:cubicBezTo>
                  <a:pt x="4061" y="911"/>
                  <a:pt x="4110" y="843"/>
                  <a:pt x="4030" y="855"/>
                </a:cubicBezTo>
                <a:cubicBezTo>
                  <a:pt x="3980" y="861"/>
                  <a:pt x="4116" y="818"/>
                  <a:pt x="4061" y="787"/>
                </a:cubicBezTo>
                <a:cubicBezTo>
                  <a:pt x="4048" y="775"/>
                  <a:pt x="4036" y="768"/>
                  <a:pt x="4042" y="725"/>
                </a:cubicBezTo>
                <a:cubicBezTo>
                  <a:pt x="4042" y="712"/>
                  <a:pt x="4061" y="669"/>
                  <a:pt x="4042" y="644"/>
                </a:cubicBezTo>
                <a:cubicBezTo>
                  <a:pt x="4030" y="632"/>
                  <a:pt x="4005" y="638"/>
                  <a:pt x="4005" y="626"/>
                </a:cubicBezTo>
                <a:cubicBezTo>
                  <a:pt x="4005" y="607"/>
                  <a:pt x="4067" y="601"/>
                  <a:pt x="4054" y="570"/>
                </a:cubicBezTo>
                <a:cubicBezTo>
                  <a:pt x="4054" y="558"/>
                  <a:pt x="3999" y="564"/>
                  <a:pt x="3992" y="545"/>
                </a:cubicBezTo>
                <a:cubicBezTo>
                  <a:pt x="3986" y="539"/>
                  <a:pt x="3999" y="520"/>
                  <a:pt x="3999" y="508"/>
                </a:cubicBezTo>
                <a:cubicBezTo>
                  <a:pt x="3999" y="483"/>
                  <a:pt x="3992" y="471"/>
                  <a:pt x="3992" y="458"/>
                </a:cubicBezTo>
                <a:cubicBezTo>
                  <a:pt x="3992" y="446"/>
                  <a:pt x="4017" y="421"/>
                  <a:pt x="3992" y="403"/>
                </a:cubicBezTo>
                <a:cubicBezTo>
                  <a:pt x="3974" y="390"/>
                  <a:pt x="3968" y="396"/>
                  <a:pt x="3992" y="378"/>
                </a:cubicBezTo>
                <a:cubicBezTo>
                  <a:pt x="4036" y="347"/>
                  <a:pt x="3974" y="359"/>
                  <a:pt x="3974" y="341"/>
                </a:cubicBezTo>
                <a:cubicBezTo>
                  <a:pt x="3974" y="328"/>
                  <a:pt x="3999" y="328"/>
                  <a:pt x="3999" y="310"/>
                </a:cubicBezTo>
                <a:cubicBezTo>
                  <a:pt x="4005" y="247"/>
                  <a:pt x="3949" y="291"/>
                  <a:pt x="3943" y="260"/>
                </a:cubicBezTo>
                <a:cubicBezTo>
                  <a:pt x="3943" y="247"/>
                  <a:pt x="3974" y="254"/>
                  <a:pt x="3980" y="254"/>
                </a:cubicBezTo>
                <a:cubicBezTo>
                  <a:pt x="3974" y="254"/>
                  <a:pt x="3980" y="217"/>
                  <a:pt x="3986" y="210"/>
                </a:cubicBezTo>
                <a:cubicBezTo>
                  <a:pt x="3980" y="210"/>
                  <a:pt x="3961" y="210"/>
                  <a:pt x="3955" y="204"/>
                </a:cubicBezTo>
                <a:cubicBezTo>
                  <a:pt x="3943" y="179"/>
                  <a:pt x="3974" y="198"/>
                  <a:pt x="3974" y="179"/>
                </a:cubicBezTo>
                <a:cubicBezTo>
                  <a:pt x="3968" y="155"/>
                  <a:pt x="3943" y="186"/>
                  <a:pt x="3943" y="155"/>
                </a:cubicBezTo>
                <a:cubicBezTo>
                  <a:pt x="3943" y="142"/>
                  <a:pt x="3961" y="130"/>
                  <a:pt x="3955" y="111"/>
                </a:cubicBezTo>
                <a:cubicBezTo>
                  <a:pt x="3955" y="93"/>
                  <a:pt x="3937" y="117"/>
                  <a:pt x="3937" y="93"/>
                </a:cubicBezTo>
                <a:cubicBezTo>
                  <a:pt x="3930" y="68"/>
                  <a:pt x="3961" y="31"/>
                  <a:pt x="3937" y="18"/>
                </a:cubicBezTo>
                <a:cubicBezTo>
                  <a:pt x="3912" y="0"/>
                  <a:pt x="3701" y="74"/>
                  <a:pt x="3639" y="99"/>
                </a:cubicBezTo>
                <a:cubicBezTo>
                  <a:pt x="3360" y="210"/>
                  <a:pt x="3050" y="334"/>
                  <a:pt x="2740" y="440"/>
                </a:cubicBezTo>
                <a:cubicBezTo>
                  <a:pt x="2684" y="458"/>
                  <a:pt x="2635" y="477"/>
                  <a:pt x="2585" y="502"/>
                </a:cubicBezTo>
                <a:cubicBezTo>
                  <a:pt x="2529" y="520"/>
                  <a:pt x="2467" y="551"/>
                  <a:pt x="2430" y="570"/>
                </a:cubicBezTo>
                <a:cubicBezTo>
                  <a:pt x="2275" y="638"/>
                  <a:pt x="2133" y="675"/>
                  <a:pt x="2009" y="737"/>
                </a:cubicBezTo>
                <a:cubicBezTo>
                  <a:pt x="1990" y="750"/>
                  <a:pt x="1978" y="762"/>
                  <a:pt x="1959" y="775"/>
                </a:cubicBezTo>
                <a:cubicBezTo>
                  <a:pt x="1699" y="905"/>
                  <a:pt x="1413" y="1016"/>
                  <a:pt x="1159" y="1165"/>
                </a:cubicBezTo>
                <a:cubicBezTo>
                  <a:pt x="1246" y="1146"/>
                  <a:pt x="1178" y="1159"/>
                  <a:pt x="1135" y="1190"/>
                </a:cubicBezTo>
                <a:cubicBezTo>
                  <a:pt x="1122" y="1196"/>
                  <a:pt x="1116" y="1221"/>
                  <a:pt x="1104" y="1227"/>
                </a:cubicBezTo>
                <a:cubicBezTo>
                  <a:pt x="1011" y="1301"/>
                  <a:pt x="800" y="1388"/>
                  <a:pt x="763" y="1469"/>
                </a:cubicBezTo>
                <a:cubicBezTo>
                  <a:pt x="756" y="1475"/>
                  <a:pt x="775" y="1500"/>
                  <a:pt x="775" y="1494"/>
                </a:cubicBezTo>
                <a:cubicBezTo>
                  <a:pt x="775" y="1500"/>
                  <a:pt x="725" y="1549"/>
                  <a:pt x="725" y="1549"/>
                </a:cubicBezTo>
                <a:cubicBezTo>
                  <a:pt x="738" y="1562"/>
                  <a:pt x="812" y="1506"/>
                  <a:pt x="824" y="1494"/>
                </a:cubicBezTo>
                <a:cubicBezTo>
                  <a:pt x="911" y="1432"/>
                  <a:pt x="973" y="1388"/>
                  <a:pt x="1079" y="1339"/>
                </a:cubicBezTo>
                <a:cubicBezTo>
                  <a:pt x="1135" y="1314"/>
                  <a:pt x="1066" y="1363"/>
                  <a:pt x="1048" y="1376"/>
                </a:cubicBezTo>
                <a:cubicBezTo>
                  <a:pt x="930" y="1444"/>
                  <a:pt x="874" y="1475"/>
                  <a:pt x="763" y="1574"/>
                </a:cubicBezTo>
                <a:cubicBezTo>
                  <a:pt x="744" y="1586"/>
                  <a:pt x="707" y="1630"/>
                  <a:pt x="688" y="1649"/>
                </a:cubicBezTo>
                <a:cubicBezTo>
                  <a:pt x="670" y="1686"/>
                  <a:pt x="707" y="1673"/>
                  <a:pt x="744" y="1655"/>
                </a:cubicBezTo>
                <a:cubicBezTo>
                  <a:pt x="775" y="1642"/>
                  <a:pt x="787" y="1605"/>
                  <a:pt x="849" y="1599"/>
                </a:cubicBezTo>
                <a:cubicBezTo>
                  <a:pt x="843" y="1599"/>
                  <a:pt x="843" y="1605"/>
                  <a:pt x="843" y="1605"/>
                </a:cubicBezTo>
                <a:cubicBezTo>
                  <a:pt x="849" y="1605"/>
                  <a:pt x="849" y="1605"/>
                  <a:pt x="849" y="1599"/>
                </a:cubicBezTo>
                <a:cubicBezTo>
                  <a:pt x="942" y="1537"/>
                  <a:pt x="1054" y="1469"/>
                  <a:pt x="1159" y="1413"/>
                </a:cubicBezTo>
                <a:cubicBezTo>
                  <a:pt x="1246" y="1363"/>
                  <a:pt x="1389" y="1283"/>
                  <a:pt x="1519" y="1233"/>
                </a:cubicBezTo>
                <a:cubicBezTo>
                  <a:pt x="1618" y="1202"/>
                  <a:pt x="1482" y="1258"/>
                  <a:pt x="1451" y="1277"/>
                </a:cubicBezTo>
                <a:cubicBezTo>
                  <a:pt x="1339" y="1339"/>
                  <a:pt x="1246" y="1401"/>
                  <a:pt x="1147" y="1456"/>
                </a:cubicBezTo>
                <a:cubicBezTo>
                  <a:pt x="1041" y="1518"/>
                  <a:pt x="899" y="1593"/>
                  <a:pt x="800" y="1686"/>
                </a:cubicBezTo>
                <a:lnTo>
                  <a:pt x="769" y="1723"/>
                </a:lnTo>
                <a:cubicBezTo>
                  <a:pt x="769" y="1729"/>
                  <a:pt x="806" y="1704"/>
                  <a:pt x="837" y="1692"/>
                </a:cubicBezTo>
                <a:cubicBezTo>
                  <a:pt x="887" y="1649"/>
                  <a:pt x="942" y="1599"/>
                  <a:pt x="992" y="1574"/>
                </a:cubicBezTo>
                <a:cubicBezTo>
                  <a:pt x="1085" y="1512"/>
                  <a:pt x="1147" y="1481"/>
                  <a:pt x="1228" y="1438"/>
                </a:cubicBezTo>
                <a:cubicBezTo>
                  <a:pt x="1228" y="1432"/>
                  <a:pt x="1240" y="1432"/>
                  <a:pt x="1228" y="1438"/>
                </a:cubicBezTo>
                <a:cubicBezTo>
                  <a:pt x="1110" y="1562"/>
                  <a:pt x="887" y="1642"/>
                  <a:pt x="744" y="1791"/>
                </a:cubicBezTo>
                <a:cubicBezTo>
                  <a:pt x="732" y="1803"/>
                  <a:pt x="676" y="1866"/>
                  <a:pt x="738" y="1841"/>
                </a:cubicBezTo>
                <a:cubicBezTo>
                  <a:pt x="800" y="1810"/>
                  <a:pt x="750" y="1859"/>
                  <a:pt x="744" y="1878"/>
                </a:cubicBezTo>
                <a:cubicBezTo>
                  <a:pt x="750" y="1866"/>
                  <a:pt x="750" y="1921"/>
                  <a:pt x="732" y="1915"/>
                </a:cubicBezTo>
                <a:cubicBezTo>
                  <a:pt x="775" y="1934"/>
                  <a:pt x="806" y="1847"/>
                  <a:pt x="837" y="1872"/>
                </a:cubicBezTo>
                <a:cubicBezTo>
                  <a:pt x="843" y="1878"/>
                  <a:pt x="781" y="1915"/>
                  <a:pt x="824" y="1921"/>
                </a:cubicBezTo>
                <a:cubicBezTo>
                  <a:pt x="843" y="1927"/>
                  <a:pt x="930" y="1847"/>
                  <a:pt x="961" y="1828"/>
                </a:cubicBezTo>
                <a:cubicBezTo>
                  <a:pt x="998" y="1816"/>
                  <a:pt x="1029" y="1810"/>
                  <a:pt x="980" y="1847"/>
                </a:cubicBezTo>
                <a:cubicBezTo>
                  <a:pt x="917" y="1884"/>
                  <a:pt x="843" y="1927"/>
                  <a:pt x="787" y="1983"/>
                </a:cubicBezTo>
                <a:cubicBezTo>
                  <a:pt x="750" y="2027"/>
                  <a:pt x="868" y="1952"/>
                  <a:pt x="893" y="1934"/>
                </a:cubicBezTo>
                <a:cubicBezTo>
                  <a:pt x="942" y="1903"/>
                  <a:pt x="967" y="1872"/>
                  <a:pt x="992" y="1859"/>
                </a:cubicBezTo>
                <a:cubicBezTo>
                  <a:pt x="1023" y="1847"/>
                  <a:pt x="1122" y="1791"/>
                  <a:pt x="1041" y="1859"/>
                </a:cubicBezTo>
                <a:cubicBezTo>
                  <a:pt x="868" y="1990"/>
                  <a:pt x="694" y="2120"/>
                  <a:pt x="527" y="2256"/>
                </a:cubicBezTo>
                <a:cubicBezTo>
                  <a:pt x="502" y="2281"/>
                  <a:pt x="471" y="2299"/>
                  <a:pt x="452" y="2324"/>
                </a:cubicBezTo>
                <a:cubicBezTo>
                  <a:pt x="446" y="2324"/>
                  <a:pt x="452" y="2337"/>
                  <a:pt x="446" y="2349"/>
                </a:cubicBezTo>
                <a:cubicBezTo>
                  <a:pt x="446" y="2349"/>
                  <a:pt x="378" y="2411"/>
                  <a:pt x="360" y="2423"/>
                </a:cubicBezTo>
                <a:cubicBezTo>
                  <a:pt x="273" y="2504"/>
                  <a:pt x="452" y="2355"/>
                  <a:pt x="459" y="2361"/>
                </a:cubicBezTo>
                <a:cubicBezTo>
                  <a:pt x="459" y="2368"/>
                  <a:pt x="378" y="2436"/>
                  <a:pt x="366" y="2448"/>
                </a:cubicBezTo>
                <a:cubicBezTo>
                  <a:pt x="329" y="2479"/>
                  <a:pt x="291" y="2498"/>
                  <a:pt x="279" y="2523"/>
                </a:cubicBezTo>
                <a:cubicBezTo>
                  <a:pt x="273" y="2529"/>
                  <a:pt x="273" y="2566"/>
                  <a:pt x="273" y="2566"/>
                </a:cubicBezTo>
                <a:cubicBezTo>
                  <a:pt x="223" y="2628"/>
                  <a:pt x="161" y="2647"/>
                  <a:pt x="118" y="2715"/>
                </a:cubicBezTo>
                <a:cubicBezTo>
                  <a:pt x="174" y="2696"/>
                  <a:pt x="180" y="2665"/>
                  <a:pt x="236" y="2616"/>
                </a:cubicBezTo>
                <a:cubicBezTo>
                  <a:pt x="254" y="2597"/>
                  <a:pt x="316" y="2560"/>
                  <a:pt x="316" y="2560"/>
                </a:cubicBezTo>
                <a:cubicBezTo>
                  <a:pt x="322" y="2560"/>
                  <a:pt x="304" y="2597"/>
                  <a:pt x="298" y="2616"/>
                </a:cubicBezTo>
                <a:cubicBezTo>
                  <a:pt x="304" y="2609"/>
                  <a:pt x="310" y="2603"/>
                  <a:pt x="310" y="2597"/>
                </a:cubicBezTo>
                <a:cubicBezTo>
                  <a:pt x="291" y="2628"/>
                  <a:pt x="291" y="2628"/>
                  <a:pt x="298" y="2616"/>
                </a:cubicBezTo>
                <a:cubicBezTo>
                  <a:pt x="254" y="2665"/>
                  <a:pt x="180" y="2715"/>
                  <a:pt x="136" y="2777"/>
                </a:cubicBezTo>
                <a:cubicBezTo>
                  <a:pt x="124" y="2795"/>
                  <a:pt x="111" y="2826"/>
                  <a:pt x="93" y="2851"/>
                </a:cubicBezTo>
                <a:cubicBezTo>
                  <a:pt x="81" y="2876"/>
                  <a:pt x="37" y="2938"/>
                  <a:pt x="62" y="2975"/>
                </a:cubicBezTo>
                <a:cubicBezTo>
                  <a:pt x="81" y="2994"/>
                  <a:pt x="99" y="2888"/>
                  <a:pt x="93" y="2895"/>
                </a:cubicBezTo>
                <a:cubicBezTo>
                  <a:pt x="99" y="2888"/>
                  <a:pt x="118" y="2907"/>
                  <a:pt x="124" y="2901"/>
                </a:cubicBezTo>
                <a:cubicBezTo>
                  <a:pt x="118" y="2907"/>
                  <a:pt x="149" y="2864"/>
                  <a:pt x="155" y="2876"/>
                </a:cubicBezTo>
                <a:cubicBezTo>
                  <a:pt x="167" y="2888"/>
                  <a:pt x="130" y="2913"/>
                  <a:pt x="118" y="2950"/>
                </a:cubicBezTo>
                <a:cubicBezTo>
                  <a:pt x="105" y="2975"/>
                  <a:pt x="118" y="2994"/>
                  <a:pt x="118" y="3000"/>
                </a:cubicBezTo>
                <a:cubicBezTo>
                  <a:pt x="118" y="2994"/>
                  <a:pt x="130" y="2994"/>
                  <a:pt x="130" y="3000"/>
                </a:cubicBezTo>
                <a:cubicBezTo>
                  <a:pt x="136" y="3037"/>
                  <a:pt x="87" y="3081"/>
                  <a:pt x="81" y="3112"/>
                </a:cubicBezTo>
                <a:cubicBezTo>
                  <a:pt x="81" y="3118"/>
                  <a:pt x="99" y="3136"/>
                  <a:pt x="93" y="3149"/>
                </a:cubicBezTo>
                <a:cubicBezTo>
                  <a:pt x="93" y="3149"/>
                  <a:pt x="43" y="3248"/>
                  <a:pt x="81" y="3192"/>
                </a:cubicBezTo>
                <a:cubicBezTo>
                  <a:pt x="81" y="3186"/>
                  <a:pt x="130" y="3155"/>
                  <a:pt x="130" y="3155"/>
                </a:cubicBezTo>
                <a:cubicBezTo>
                  <a:pt x="136" y="3161"/>
                  <a:pt x="74" y="3260"/>
                  <a:pt x="68" y="3273"/>
                </a:cubicBezTo>
                <a:cubicBezTo>
                  <a:pt x="56" y="3291"/>
                  <a:pt x="62" y="3291"/>
                  <a:pt x="37" y="3304"/>
                </a:cubicBezTo>
                <a:cubicBezTo>
                  <a:pt x="62" y="3310"/>
                  <a:pt x="19" y="3353"/>
                  <a:pt x="25" y="3378"/>
                </a:cubicBezTo>
                <a:cubicBezTo>
                  <a:pt x="31" y="3397"/>
                  <a:pt x="68" y="3403"/>
                  <a:pt x="74" y="3421"/>
                </a:cubicBezTo>
                <a:cubicBezTo>
                  <a:pt x="74" y="3428"/>
                  <a:pt x="56" y="3453"/>
                  <a:pt x="62" y="3471"/>
                </a:cubicBezTo>
                <a:cubicBezTo>
                  <a:pt x="62" y="3508"/>
                  <a:pt x="111" y="3521"/>
                  <a:pt x="124" y="3564"/>
                </a:cubicBezTo>
                <a:cubicBezTo>
                  <a:pt x="130" y="3589"/>
                  <a:pt x="111" y="3663"/>
                  <a:pt x="130" y="3688"/>
                </a:cubicBezTo>
                <a:cubicBezTo>
                  <a:pt x="124" y="3682"/>
                  <a:pt x="180" y="3719"/>
                  <a:pt x="180" y="3725"/>
                </a:cubicBezTo>
                <a:cubicBezTo>
                  <a:pt x="161" y="3738"/>
                  <a:pt x="111" y="3682"/>
                  <a:pt x="99" y="3694"/>
                </a:cubicBezTo>
                <a:cubicBezTo>
                  <a:pt x="93" y="3719"/>
                  <a:pt x="167" y="3725"/>
                  <a:pt x="180" y="3744"/>
                </a:cubicBezTo>
                <a:cubicBezTo>
                  <a:pt x="192" y="3769"/>
                  <a:pt x="161" y="3806"/>
                  <a:pt x="167" y="3831"/>
                </a:cubicBezTo>
                <a:cubicBezTo>
                  <a:pt x="180" y="3911"/>
                  <a:pt x="291" y="3936"/>
                  <a:pt x="298" y="4017"/>
                </a:cubicBezTo>
                <a:cubicBezTo>
                  <a:pt x="304" y="4041"/>
                  <a:pt x="273" y="4079"/>
                  <a:pt x="291" y="4116"/>
                </a:cubicBezTo>
                <a:cubicBezTo>
                  <a:pt x="298" y="4128"/>
                  <a:pt x="329" y="4153"/>
                  <a:pt x="347" y="4159"/>
                </a:cubicBezTo>
                <a:cubicBezTo>
                  <a:pt x="397" y="4184"/>
                  <a:pt x="484" y="4153"/>
                  <a:pt x="440" y="4240"/>
                </a:cubicBezTo>
                <a:cubicBezTo>
                  <a:pt x="465" y="4234"/>
                  <a:pt x="440" y="4264"/>
                  <a:pt x="440" y="4240"/>
                </a:cubicBezTo>
                <a:cubicBezTo>
                  <a:pt x="428" y="4240"/>
                  <a:pt x="428" y="4246"/>
                  <a:pt x="422" y="4258"/>
                </a:cubicBezTo>
                <a:cubicBezTo>
                  <a:pt x="496" y="4227"/>
                  <a:pt x="434" y="4351"/>
                  <a:pt x="415" y="4351"/>
                </a:cubicBezTo>
                <a:cubicBezTo>
                  <a:pt x="391" y="4364"/>
                  <a:pt x="409" y="4296"/>
                  <a:pt x="422" y="4289"/>
                </a:cubicBezTo>
                <a:cubicBezTo>
                  <a:pt x="391" y="4302"/>
                  <a:pt x="378" y="4320"/>
                  <a:pt x="397" y="4370"/>
                </a:cubicBezTo>
                <a:cubicBezTo>
                  <a:pt x="409" y="4407"/>
                  <a:pt x="527" y="4413"/>
                  <a:pt x="546" y="4438"/>
                </a:cubicBezTo>
                <a:cubicBezTo>
                  <a:pt x="539" y="4432"/>
                  <a:pt x="564" y="4544"/>
                  <a:pt x="570" y="4537"/>
                </a:cubicBezTo>
                <a:cubicBezTo>
                  <a:pt x="564" y="4544"/>
                  <a:pt x="533" y="4531"/>
                  <a:pt x="521" y="4537"/>
                </a:cubicBezTo>
                <a:cubicBezTo>
                  <a:pt x="508" y="4550"/>
                  <a:pt x="558" y="4556"/>
                  <a:pt x="564" y="4562"/>
                </a:cubicBezTo>
                <a:cubicBezTo>
                  <a:pt x="564" y="4568"/>
                  <a:pt x="558" y="4581"/>
                  <a:pt x="564" y="4587"/>
                </a:cubicBezTo>
                <a:cubicBezTo>
                  <a:pt x="583" y="4599"/>
                  <a:pt x="595" y="4575"/>
                  <a:pt x="595" y="4599"/>
                </a:cubicBezTo>
                <a:cubicBezTo>
                  <a:pt x="595" y="4599"/>
                  <a:pt x="564" y="4612"/>
                  <a:pt x="558" y="4612"/>
                </a:cubicBezTo>
                <a:cubicBezTo>
                  <a:pt x="539" y="4612"/>
                  <a:pt x="477" y="4593"/>
                  <a:pt x="446" y="4575"/>
                </a:cubicBezTo>
                <a:cubicBezTo>
                  <a:pt x="452" y="4636"/>
                  <a:pt x="539" y="4624"/>
                  <a:pt x="564" y="4661"/>
                </a:cubicBezTo>
                <a:cubicBezTo>
                  <a:pt x="570" y="4668"/>
                  <a:pt x="552" y="4699"/>
                  <a:pt x="552" y="4699"/>
                </a:cubicBezTo>
                <a:cubicBezTo>
                  <a:pt x="552" y="4711"/>
                  <a:pt x="620" y="4760"/>
                  <a:pt x="651" y="4773"/>
                </a:cubicBezTo>
                <a:cubicBezTo>
                  <a:pt x="651" y="4773"/>
                  <a:pt x="663" y="4785"/>
                  <a:pt x="663" y="4792"/>
                </a:cubicBezTo>
                <a:cubicBezTo>
                  <a:pt x="657" y="4792"/>
                  <a:pt x="576" y="4773"/>
                  <a:pt x="576" y="4773"/>
                </a:cubicBezTo>
                <a:cubicBezTo>
                  <a:pt x="558" y="4798"/>
                  <a:pt x="682" y="4841"/>
                  <a:pt x="682" y="4847"/>
                </a:cubicBezTo>
                <a:cubicBezTo>
                  <a:pt x="700" y="4853"/>
                  <a:pt x="694" y="4878"/>
                  <a:pt x="725" y="4897"/>
                </a:cubicBezTo>
                <a:cubicBezTo>
                  <a:pt x="763" y="4909"/>
                  <a:pt x="806" y="4909"/>
                  <a:pt x="824" y="4934"/>
                </a:cubicBezTo>
                <a:cubicBezTo>
                  <a:pt x="849" y="4916"/>
                  <a:pt x="955" y="4934"/>
                  <a:pt x="1023" y="4928"/>
                </a:cubicBezTo>
                <a:cubicBezTo>
                  <a:pt x="1085" y="4922"/>
                  <a:pt x="1265" y="4884"/>
                  <a:pt x="1289" y="4916"/>
                </a:cubicBezTo>
                <a:cubicBezTo>
                  <a:pt x="1283" y="4916"/>
                  <a:pt x="1246" y="4953"/>
                  <a:pt x="1252" y="4971"/>
                </a:cubicBezTo>
                <a:cubicBezTo>
                  <a:pt x="1252" y="4971"/>
                  <a:pt x="1277" y="4965"/>
                  <a:pt x="1271" y="4977"/>
                </a:cubicBezTo>
                <a:cubicBezTo>
                  <a:pt x="1265" y="4996"/>
                  <a:pt x="1234" y="5008"/>
                  <a:pt x="1228" y="5027"/>
                </a:cubicBezTo>
                <a:cubicBezTo>
                  <a:pt x="1228" y="5033"/>
                  <a:pt x="1246" y="5070"/>
                  <a:pt x="1252" y="5070"/>
                </a:cubicBezTo>
                <a:lnTo>
                  <a:pt x="1252" y="5070"/>
                </a:lnTo>
                <a:cubicBezTo>
                  <a:pt x="1252" y="5070"/>
                  <a:pt x="1252" y="5077"/>
                  <a:pt x="1252" y="5070"/>
                </a:cubicBezTo>
                <a:cubicBezTo>
                  <a:pt x="1246" y="5077"/>
                  <a:pt x="1240" y="5089"/>
                  <a:pt x="1246" y="5089"/>
                </a:cubicBezTo>
                <a:cubicBezTo>
                  <a:pt x="1277" y="5108"/>
                  <a:pt x="1277" y="5077"/>
                  <a:pt x="1320" y="5077"/>
                </a:cubicBezTo>
                <a:lnTo>
                  <a:pt x="1320" y="5089"/>
                </a:lnTo>
                <a:cubicBezTo>
                  <a:pt x="1320" y="5089"/>
                  <a:pt x="1345" y="5077"/>
                  <a:pt x="1352" y="5083"/>
                </a:cubicBezTo>
                <a:cubicBezTo>
                  <a:pt x="1352" y="5095"/>
                  <a:pt x="1308" y="5139"/>
                  <a:pt x="1308" y="5157"/>
                </a:cubicBezTo>
                <a:cubicBezTo>
                  <a:pt x="1308" y="5170"/>
                  <a:pt x="1333" y="5132"/>
                  <a:pt x="1345" y="5145"/>
                </a:cubicBezTo>
                <a:cubicBezTo>
                  <a:pt x="1339" y="5145"/>
                  <a:pt x="1339" y="5194"/>
                  <a:pt x="1333" y="5207"/>
                </a:cubicBezTo>
                <a:cubicBezTo>
                  <a:pt x="1320" y="5244"/>
                  <a:pt x="1271" y="5263"/>
                  <a:pt x="1271" y="5287"/>
                </a:cubicBezTo>
                <a:cubicBezTo>
                  <a:pt x="1271" y="5294"/>
                  <a:pt x="1314" y="5287"/>
                  <a:pt x="1314" y="5294"/>
                </a:cubicBezTo>
                <a:cubicBezTo>
                  <a:pt x="1327" y="5312"/>
                  <a:pt x="1308" y="5325"/>
                  <a:pt x="1302" y="5337"/>
                </a:cubicBezTo>
                <a:cubicBezTo>
                  <a:pt x="1289" y="5356"/>
                  <a:pt x="1289" y="5343"/>
                  <a:pt x="1289" y="5362"/>
                </a:cubicBezTo>
                <a:cubicBezTo>
                  <a:pt x="1289" y="5349"/>
                  <a:pt x="1302" y="5368"/>
                  <a:pt x="1289" y="5399"/>
                </a:cubicBezTo>
                <a:cubicBezTo>
                  <a:pt x="1289" y="5393"/>
                  <a:pt x="1277" y="5418"/>
                  <a:pt x="1277" y="5418"/>
                </a:cubicBezTo>
                <a:lnTo>
                  <a:pt x="1302" y="5424"/>
                </a:lnTo>
                <a:cubicBezTo>
                  <a:pt x="1302" y="5449"/>
                  <a:pt x="1277" y="5461"/>
                  <a:pt x="1296" y="5480"/>
                </a:cubicBezTo>
                <a:cubicBezTo>
                  <a:pt x="1302" y="5492"/>
                  <a:pt x="1327" y="5473"/>
                  <a:pt x="1333" y="5480"/>
                </a:cubicBezTo>
                <a:cubicBezTo>
                  <a:pt x="1339" y="5486"/>
                  <a:pt x="1333" y="5517"/>
                  <a:pt x="1333" y="5523"/>
                </a:cubicBezTo>
                <a:cubicBezTo>
                  <a:pt x="1333" y="5517"/>
                  <a:pt x="1352" y="5523"/>
                  <a:pt x="1358" y="5523"/>
                </a:cubicBezTo>
                <a:cubicBezTo>
                  <a:pt x="1352" y="5517"/>
                  <a:pt x="1364" y="5554"/>
                  <a:pt x="1364" y="5560"/>
                </a:cubicBezTo>
                <a:cubicBezTo>
                  <a:pt x="1364" y="5579"/>
                  <a:pt x="1339" y="5579"/>
                  <a:pt x="1345" y="5610"/>
                </a:cubicBezTo>
                <a:cubicBezTo>
                  <a:pt x="1339" y="5591"/>
                  <a:pt x="1370" y="5622"/>
                  <a:pt x="1370" y="5653"/>
                </a:cubicBezTo>
                <a:cubicBezTo>
                  <a:pt x="1370" y="5684"/>
                  <a:pt x="1364" y="5666"/>
                  <a:pt x="1382" y="5684"/>
                </a:cubicBezTo>
                <a:cubicBezTo>
                  <a:pt x="1395" y="5697"/>
                  <a:pt x="1382" y="5715"/>
                  <a:pt x="1382" y="5740"/>
                </a:cubicBezTo>
                <a:cubicBezTo>
                  <a:pt x="1389" y="5827"/>
                  <a:pt x="1463" y="5895"/>
                  <a:pt x="1463" y="5920"/>
                </a:cubicBezTo>
                <a:cubicBezTo>
                  <a:pt x="1463" y="5926"/>
                  <a:pt x="1444" y="5938"/>
                  <a:pt x="1451" y="5944"/>
                </a:cubicBezTo>
                <a:cubicBezTo>
                  <a:pt x="1451" y="5951"/>
                  <a:pt x="1469" y="5932"/>
                  <a:pt x="1469" y="5944"/>
                </a:cubicBezTo>
                <a:cubicBezTo>
                  <a:pt x="1469" y="5957"/>
                  <a:pt x="1457" y="5969"/>
                  <a:pt x="1457" y="5988"/>
                </a:cubicBezTo>
                <a:cubicBezTo>
                  <a:pt x="1451" y="6013"/>
                  <a:pt x="1457" y="6050"/>
                  <a:pt x="1457" y="6068"/>
                </a:cubicBezTo>
                <a:cubicBezTo>
                  <a:pt x="1451" y="6093"/>
                  <a:pt x="1432" y="6118"/>
                  <a:pt x="1451" y="6137"/>
                </a:cubicBezTo>
                <a:cubicBezTo>
                  <a:pt x="1476" y="6168"/>
                  <a:pt x="1482" y="6106"/>
                  <a:pt x="1519" y="6155"/>
                </a:cubicBezTo>
                <a:cubicBezTo>
                  <a:pt x="1525" y="6168"/>
                  <a:pt x="1513" y="6211"/>
                  <a:pt x="1531" y="6223"/>
                </a:cubicBezTo>
                <a:cubicBezTo>
                  <a:pt x="1544" y="6236"/>
                  <a:pt x="1537" y="6174"/>
                  <a:pt x="1562" y="6192"/>
                </a:cubicBezTo>
                <a:cubicBezTo>
                  <a:pt x="1575" y="6199"/>
                  <a:pt x="1556" y="6310"/>
                  <a:pt x="1562" y="6329"/>
                </a:cubicBezTo>
                <a:cubicBezTo>
                  <a:pt x="1568" y="6366"/>
                  <a:pt x="1587" y="6347"/>
                  <a:pt x="1587" y="6385"/>
                </a:cubicBezTo>
                <a:cubicBezTo>
                  <a:pt x="1587" y="6434"/>
                  <a:pt x="1537" y="6478"/>
                  <a:pt x="1544" y="6546"/>
                </a:cubicBezTo>
                <a:cubicBezTo>
                  <a:pt x="1550" y="6608"/>
                  <a:pt x="1606" y="6626"/>
                  <a:pt x="1637" y="6676"/>
                </a:cubicBezTo>
                <a:cubicBezTo>
                  <a:pt x="1649" y="6701"/>
                  <a:pt x="1668" y="6750"/>
                  <a:pt x="1668" y="6775"/>
                </a:cubicBezTo>
                <a:cubicBezTo>
                  <a:pt x="1668" y="6775"/>
                  <a:pt x="1649" y="6769"/>
                  <a:pt x="1649" y="6781"/>
                </a:cubicBezTo>
                <a:cubicBezTo>
                  <a:pt x="1661" y="6831"/>
                  <a:pt x="1686" y="6837"/>
                  <a:pt x="1674" y="6899"/>
                </a:cubicBezTo>
                <a:cubicBezTo>
                  <a:pt x="1668" y="6924"/>
                  <a:pt x="1655" y="6961"/>
                  <a:pt x="1668" y="6998"/>
                </a:cubicBezTo>
                <a:cubicBezTo>
                  <a:pt x="1674" y="7042"/>
                  <a:pt x="1717" y="7060"/>
                  <a:pt x="1724" y="7098"/>
                </a:cubicBezTo>
                <a:cubicBezTo>
                  <a:pt x="1724" y="7110"/>
                  <a:pt x="1705" y="7129"/>
                  <a:pt x="1705" y="7153"/>
                </a:cubicBezTo>
                <a:cubicBezTo>
                  <a:pt x="1711" y="7172"/>
                  <a:pt x="1748" y="7240"/>
                  <a:pt x="1779" y="7259"/>
                </a:cubicBezTo>
                <a:cubicBezTo>
                  <a:pt x="1854" y="7296"/>
                  <a:pt x="1959" y="7346"/>
                  <a:pt x="2052" y="7352"/>
                </a:cubicBezTo>
                <a:cubicBezTo>
                  <a:pt x="2120" y="7358"/>
                  <a:pt x="2238" y="7364"/>
                  <a:pt x="2319" y="7339"/>
                </a:cubicBezTo>
                <a:cubicBezTo>
                  <a:pt x="2331" y="7339"/>
                  <a:pt x="2337" y="7321"/>
                  <a:pt x="2350" y="7321"/>
                </a:cubicBezTo>
                <a:cubicBezTo>
                  <a:pt x="2424" y="7296"/>
                  <a:pt x="2492" y="7296"/>
                  <a:pt x="2567" y="7277"/>
                </a:cubicBezTo>
                <a:cubicBezTo>
                  <a:pt x="2659" y="7259"/>
                  <a:pt x="2759" y="7228"/>
                  <a:pt x="2858" y="7203"/>
                </a:cubicBezTo>
                <a:cubicBezTo>
                  <a:pt x="3137" y="7129"/>
                  <a:pt x="3428" y="7048"/>
                  <a:pt x="3720" y="6974"/>
                </a:cubicBezTo>
                <a:cubicBezTo>
                  <a:pt x="3837" y="6949"/>
                  <a:pt x="3968" y="6905"/>
                  <a:pt x="4098" y="6881"/>
                </a:cubicBezTo>
                <a:cubicBezTo>
                  <a:pt x="4370" y="6825"/>
                  <a:pt x="4587" y="6775"/>
                  <a:pt x="4891" y="6732"/>
                </a:cubicBezTo>
                <a:cubicBezTo>
                  <a:pt x="4941" y="6726"/>
                  <a:pt x="4972" y="6719"/>
                  <a:pt x="4978" y="6775"/>
                </a:cubicBezTo>
                <a:cubicBezTo>
                  <a:pt x="4990" y="6837"/>
                  <a:pt x="4997" y="6887"/>
                  <a:pt x="5022" y="6936"/>
                </a:cubicBezTo>
                <a:cubicBezTo>
                  <a:pt x="5022" y="6930"/>
                  <a:pt x="5028" y="6912"/>
                  <a:pt x="5028" y="6912"/>
                </a:cubicBezTo>
                <a:cubicBezTo>
                  <a:pt x="5034" y="6918"/>
                  <a:pt x="5052" y="6974"/>
                  <a:pt x="5065" y="7005"/>
                </a:cubicBezTo>
                <a:cubicBezTo>
                  <a:pt x="5065" y="7011"/>
                  <a:pt x="5059" y="7029"/>
                  <a:pt x="5065" y="7029"/>
                </a:cubicBezTo>
                <a:cubicBezTo>
                  <a:pt x="5059" y="7023"/>
                  <a:pt x="5152" y="7110"/>
                  <a:pt x="5127" y="7060"/>
                </a:cubicBezTo>
                <a:cubicBezTo>
                  <a:pt x="5127" y="7060"/>
                  <a:pt x="5096" y="7042"/>
                  <a:pt x="5121" y="7023"/>
                </a:cubicBezTo>
                <a:cubicBezTo>
                  <a:pt x="5127" y="7023"/>
                  <a:pt x="5139" y="7036"/>
                  <a:pt x="5152" y="7054"/>
                </a:cubicBezTo>
                <a:lnTo>
                  <a:pt x="5152" y="7048"/>
                </a:lnTo>
                <a:cubicBezTo>
                  <a:pt x="5152" y="7054"/>
                  <a:pt x="5158" y="7060"/>
                  <a:pt x="5164" y="7060"/>
                </a:cubicBezTo>
                <a:cubicBezTo>
                  <a:pt x="5183" y="7085"/>
                  <a:pt x="5195" y="7110"/>
                  <a:pt x="5201" y="7110"/>
                </a:cubicBezTo>
                <a:lnTo>
                  <a:pt x="5201" y="7104"/>
                </a:lnTo>
                <a:cubicBezTo>
                  <a:pt x="5201" y="7104"/>
                  <a:pt x="5201" y="7104"/>
                  <a:pt x="5207" y="7104"/>
                </a:cubicBezTo>
                <a:cubicBezTo>
                  <a:pt x="5201" y="7104"/>
                  <a:pt x="5201" y="7104"/>
                  <a:pt x="5201" y="7104"/>
                </a:cubicBezTo>
                <a:cubicBezTo>
                  <a:pt x="5207" y="7110"/>
                  <a:pt x="5245" y="7135"/>
                  <a:pt x="5245" y="7129"/>
                </a:cubicBezTo>
                <a:cubicBezTo>
                  <a:pt x="5251" y="7122"/>
                  <a:pt x="5189" y="7066"/>
                  <a:pt x="5238" y="7060"/>
                </a:cubicBezTo>
                <a:cubicBezTo>
                  <a:pt x="5232" y="7060"/>
                  <a:pt x="5331" y="7153"/>
                  <a:pt x="5300" y="7110"/>
                </a:cubicBezTo>
                <a:cubicBezTo>
                  <a:pt x="5294" y="7091"/>
                  <a:pt x="5313" y="7098"/>
                  <a:pt x="5313" y="7098"/>
                </a:cubicBezTo>
                <a:cubicBezTo>
                  <a:pt x="5307" y="7079"/>
                  <a:pt x="5307" y="7066"/>
                  <a:pt x="5307" y="7066"/>
                </a:cubicBezTo>
                <a:cubicBezTo>
                  <a:pt x="5307" y="7066"/>
                  <a:pt x="5313" y="7073"/>
                  <a:pt x="5331" y="7066"/>
                </a:cubicBezTo>
                <a:cubicBezTo>
                  <a:pt x="5356" y="7060"/>
                  <a:pt x="5375" y="7011"/>
                  <a:pt x="5369" y="6961"/>
                </a:cubicBezTo>
                <a:close/>
                <a:moveTo>
                  <a:pt x="186" y="2969"/>
                </a:moveTo>
                <a:lnTo>
                  <a:pt x="186" y="2969"/>
                </a:lnTo>
                <a:cubicBezTo>
                  <a:pt x="180" y="2963"/>
                  <a:pt x="198" y="2950"/>
                  <a:pt x="198" y="2950"/>
                </a:cubicBezTo>
                <a:cubicBezTo>
                  <a:pt x="229" y="2932"/>
                  <a:pt x="198" y="2975"/>
                  <a:pt x="186" y="2969"/>
                </a:cubicBezTo>
                <a:close/>
                <a:moveTo>
                  <a:pt x="341" y="2541"/>
                </a:moveTo>
                <a:cubicBezTo>
                  <a:pt x="341" y="2541"/>
                  <a:pt x="329" y="2541"/>
                  <a:pt x="341" y="2541"/>
                </a:cubicBezTo>
                <a:close/>
                <a:moveTo>
                  <a:pt x="415" y="4376"/>
                </a:moveTo>
                <a:lnTo>
                  <a:pt x="415" y="4376"/>
                </a:lnTo>
                <a:cubicBezTo>
                  <a:pt x="415" y="4370"/>
                  <a:pt x="428" y="4364"/>
                  <a:pt x="434" y="4370"/>
                </a:cubicBezTo>
                <a:cubicBezTo>
                  <a:pt x="434" y="4370"/>
                  <a:pt x="422" y="4376"/>
                  <a:pt x="415" y="4376"/>
                </a:cubicBezTo>
                <a:close/>
                <a:moveTo>
                  <a:pt x="490" y="4382"/>
                </a:moveTo>
                <a:lnTo>
                  <a:pt x="490" y="4382"/>
                </a:lnTo>
                <a:cubicBezTo>
                  <a:pt x="490" y="4382"/>
                  <a:pt x="471" y="4333"/>
                  <a:pt x="465" y="4339"/>
                </a:cubicBezTo>
                <a:cubicBezTo>
                  <a:pt x="490" y="4314"/>
                  <a:pt x="552" y="4413"/>
                  <a:pt x="490" y="4382"/>
                </a:cubicBezTo>
                <a:close/>
                <a:moveTo>
                  <a:pt x="558" y="4556"/>
                </a:moveTo>
                <a:lnTo>
                  <a:pt x="558" y="4556"/>
                </a:lnTo>
                <a:cubicBezTo>
                  <a:pt x="552" y="4556"/>
                  <a:pt x="570" y="4550"/>
                  <a:pt x="570" y="4550"/>
                </a:cubicBezTo>
                <a:cubicBezTo>
                  <a:pt x="576" y="4556"/>
                  <a:pt x="558" y="4562"/>
                  <a:pt x="558" y="4556"/>
                </a:cubicBezTo>
                <a:close/>
                <a:moveTo>
                  <a:pt x="601" y="4692"/>
                </a:moveTo>
                <a:lnTo>
                  <a:pt x="601" y="4692"/>
                </a:lnTo>
                <a:cubicBezTo>
                  <a:pt x="601" y="4680"/>
                  <a:pt x="564" y="4674"/>
                  <a:pt x="601" y="4668"/>
                </a:cubicBezTo>
                <a:cubicBezTo>
                  <a:pt x="657" y="4668"/>
                  <a:pt x="601" y="4742"/>
                  <a:pt x="601" y="4692"/>
                </a:cubicBezTo>
                <a:close/>
                <a:moveTo>
                  <a:pt x="1296" y="1401"/>
                </a:moveTo>
                <a:cubicBezTo>
                  <a:pt x="1296" y="1401"/>
                  <a:pt x="1289" y="1401"/>
                  <a:pt x="1296" y="1401"/>
                </a:cubicBezTo>
                <a:close/>
                <a:moveTo>
                  <a:pt x="1320" y="5070"/>
                </a:moveTo>
                <a:lnTo>
                  <a:pt x="1320" y="5070"/>
                </a:lnTo>
                <a:cubicBezTo>
                  <a:pt x="1320" y="5064"/>
                  <a:pt x="1339" y="5058"/>
                  <a:pt x="1345" y="5064"/>
                </a:cubicBezTo>
                <a:cubicBezTo>
                  <a:pt x="1345" y="5064"/>
                  <a:pt x="1327" y="5070"/>
                  <a:pt x="1320" y="5070"/>
                </a:cubicBezTo>
                <a:close/>
                <a:moveTo>
                  <a:pt x="1327" y="1382"/>
                </a:moveTo>
                <a:lnTo>
                  <a:pt x="1327" y="1382"/>
                </a:lnTo>
                <a:cubicBezTo>
                  <a:pt x="1327" y="1388"/>
                  <a:pt x="1320" y="1388"/>
                  <a:pt x="1314" y="1388"/>
                </a:cubicBezTo>
                <a:cubicBezTo>
                  <a:pt x="1314" y="1401"/>
                  <a:pt x="1302" y="1394"/>
                  <a:pt x="1314" y="1388"/>
                </a:cubicBezTo>
                <a:cubicBezTo>
                  <a:pt x="1314" y="1382"/>
                  <a:pt x="1320" y="1382"/>
                  <a:pt x="1327" y="1382"/>
                </a:cubicBezTo>
                <a:cubicBezTo>
                  <a:pt x="1358" y="1363"/>
                  <a:pt x="1382" y="1345"/>
                  <a:pt x="1420" y="1339"/>
                </a:cubicBezTo>
                <a:cubicBezTo>
                  <a:pt x="1420" y="1332"/>
                  <a:pt x="1432" y="1339"/>
                  <a:pt x="1420" y="1339"/>
                </a:cubicBezTo>
                <a:cubicBezTo>
                  <a:pt x="1395" y="1357"/>
                  <a:pt x="1370" y="1376"/>
                  <a:pt x="1327" y="1382"/>
                </a:cubicBezTo>
                <a:close/>
                <a:moveTo>
                  <a:pt x="1401" y="4333"/>
                </a:moveTo>
                <a:lnTo>
                  <a:pt x="1401" y="4333"/>
                </a:lnTo>
                <a:cubicBezTo>
                  <a:pt x="1395" y="4327"/>
                  <a:pt x="1420" y="4320"/>
                  <a:pt x="1426" y="4327"/>
                </a:cubicBezTo>
                <a:cubicBezTo>
                  <a:pt x="1432" y="4333"/>
                  <a:pt x="1401" y="4339"/>
                  <a:pt x="1401" y="4333"/>
                </a:cubicBezTo>
                <a:close/>
                <a:moveTo>
                  <a:pt x="4643" y="5461"/>
                </a:moveTo>
                <a:lnTo>
                  <a:pt x="4643" y="5461"/>
                </a:lnTo>
                <a:cubicBezTo>
                  <a:pt x="4650" y="5467"/>
                  <a:pt x="4631" y="5473"/>
                  <a:pt x="4631" y="5467"/>
                </a:cubicBezTo>
                <a:cubicBezTo>
                  <a:pt x="4625" y="5467"/>
                  <a:pt x="4643" y="5461"/>
                  <a:pt x="4643" y="5461"/>
                </a:cubicBezTo>
                <a:close/>
                <a:moveTo>
                  <a:pt x="4693" y="5895"/>
                </a:moveTo>
                <a:lnTo>
                  <a:pt x="4693" y="5895"/>
                </a:lnTo>
                <a:cubicBezTo>
                  <a:pt x="4736" y="5889"/>
                  <a:pt x="4891" y="5883"/>
                  <a:pt x="4811" y="5895"/>
                </a:cubicBezTo>
                <a:cubicBezTo>
                  <a:pt x="4687" y="5920"/>
                  <a:pt x="4563" y="5926"/>
                  <a:pt x="4457" y="5944"/>
                </a:cubicBezTo>
                <a:cubicBezTo>
                  <a:pt x="4395" y="5957"/>
                  <a:pt x="4346" y="5975"/>
                  <a:pt x="4309" y="5975"/>
                </a:cubicBezTo>
                <a:cubicBezTo>
                  <a:pt x="4333" y="6007"/>
                  <a:pt x="4240" y="5963"/>
                  <a:pt x="4309" y="5975"/>
                </a:cubicBezTo>
                <a:cubicBezTo>
                  <a:pt x="4383" y="5951"/>
                  <a:pt x="4575" y="5914"/>
                  <a:pt x="4693" y="5895"/>
                </a:cubicBezTo>
                <a:close/>
                <a:moveTo>
                  <a:pt x="3732" y="6112"/>
                </a:moveTo>
                <a:lnTo>
                  <a:pt x="3732" y="6112"/>
                </a:lnTo>
                <a:cubicBezTo>
                  <a:pt x="3744" y="6112"/>
                  <a:pt x="3751" y="6112"/>
                  <a:pt x="3763" y="6112"/>
                </a:cubicBezTo>
                <a:cubicBezTo>
                  <a:pt x="3738" y="6112"/>
                  <a:pt x="3751" y="6087"/>
                  <a:pt x="3775" y="6099"/>
                </a:cubicBezTo>
                <a:cubicBezTo>
                  <a:pt x="3775" y="6087"/>
                  <a:pt x="3794" y="6093"/>
                  <a:pt x="3800" y="6093"/>
                </a:cubicBezTo>
                <a:cubicBezTo>
                  <a:pt x="3806" y="6081"/>
                  <a:pt x="3819" y="6087"/>
                  <a:pt x="3831" y="6087"/>
                </a:cubicBezTo>
                <a:cubicBezTo>
                  <a:pt x="3831" y="6106"/>
                  <a:pt x="3850" y="6087"/>
                  <a:pt x="3837" y="6087"/>
                </a:cubicBezTo>
                <a:cubicBezTo>
                  <a:pt x="3862" y="6081"/>
                  <a:pt x="3899" y="6068"/>
                  <a:pt x="3893" y="6068"/>
                </a:cubicBezTo>
                <a:lnTo>
                  <a:pt x="3887" y="6068"/>
                </a:lnTo>
                <a:cubicBezTo>
                  <a:pt x="3893" y="6068"/>
                  <a:pt x="3893" y="6068"/>
                  <a:pt x="3893" y="6068"/>
                </a:cubicBezTo>
                <a:cubicBezTo>
                  <a:pt x="3906" y="6068"/>
                  <a:pt x="3912" y="6068"/>
                  <a:pt x="3924" y="6062"/>
                </a:cubicBezTo>
                <a:cubicBezTo>
                  <a:pt x="3943" y="6062"/>
                  <a:pt x="3955" y="6050"/>
                  <a:pt x="3992" y="6056"/>
                </a:cubicBezTo>
                <a:cubicBezTo>
                  <a:pt x="3980" y="6044"/>
                  <a:pt x="3986" y="6044"/>
                  <a:pt x="4005" y="6044"/>
                </a:cubicBezTo>
                <a:cubicBezTo>
                  <a:pt x="4104" y="6025"/>
                  <a:pt x="4185" y="6000"/>
                  <a:pt x="4265" y="5988"/>
                </a:cubicBezTo>
                <a:cubicBezTo>
                  <a:pt x="4302" y="5982"/>
                  <a:pt x="4278" y="5988"/>
                  <a:pt x="4271" y="5994"/>
                </a:cubicBezTo>
                <a:cubicBezTo>
                  <a:pt x="4246" y="6007"/>
                  <a:pt x="4073" y="6044"/>
                  <a:pt x="3992" y="6056"/>
                </a:cubicBezTo>
                <a:cubicBezTo>
                  <a:pt x="3893" y="6081"/>
                  <a:pt x="3782" y="6124"/>
                  <a:pt x="3676" y="6143"/>
                </a:cubicBezTo>
                <a:cubicBezTo>
                  <a:pt x="3658" y="6143"/>
                  <a:pt x="3639" y="6137"/>
                  <a:pt x="3620" y="6143"/>
                </a:cubicBezTo>
                <a:cubicBezTo>
                  <a:pt x="3614" y="6143"/>
                  <a:pt x="3614" y="6155"/>
                  <a:pt x="3614" y="6155"/>
                </a:cubicBezTo>
                <a:cubicBezTo>
                  <a:pt x="3552" y="6174"/>
                  <a:pt x="3484" y="6180"/>
                  <a:pt x="3422" y="6192"/>
                </a:cubicBezTo>
                <a:cubicBezTo>
                  <a:pt x="3416" y="6192"/>
                  <a:pt x="3416" y="6205"/>
                  <a:pt x="3410" y="6205"/>
                </a:cubicBezTo>
                <a:cubicBezTo>
                  <a:pt x="3410" y="6205"/>
                  <a:pt x="3391" y="6192"/>
                  <a:pt x="3391" y="6199"/>
                </a:cubicBezTo>
                <a:cubicBezTo>
                  <a:pt x="3391" y="6186"/>
                  <a:pt x="3422" y="6186"/>
                  <a:pt x="3459" y="6174"/>
                </a:cubicBezTo>
                <a:cubicBezTo>
                  <a:pt x="3521" y="6162"/>
                  <a:pt x="3645" y="6124"/>
                  <a:pt x="3726" y="6118"/>
                </a:cubicBezTo>
                <a:cubicBezTo>
                  <a:pt x="3720" y="6118"/>
                  <a:pt x="3720" y="6118"/>
                  <a:pt x="3720" y="6118"/>
                </a:cubicBezTo>
                <a:cubicBezTo>
                  <a:pt x="3720" y="6124"/>
                  <a:pt x="3732" y="6118"/>
                  <a:pt x="3732" y="6112"/>
                </a:cubicBezTo>
                <a:close/>
                <a:moveTo>
                  <a:pt x="4618" y="5467"/>
                </a:moveTo>
                <a:lnTo>
                  <a:pt x="4618" y="5467"/>
                </a:lnTo>
                <a:cubicBezTo>
                  <a:pt x="4618" y="5467"/>
                  <a:pt x="4594" y="5492"/>
                  <a:pt x="4581" y="5473"/>
                </a:cubicBezTo>
                <a:cubicBezTo>
                  <a:pt x="4581" y="5473"/>
                  <a:pt x="4612" y="5467"/>
                  <a:pt x="4618" y="5467"/>
                </a:cubicBezTo>
                <a:close/>
                <a:moveTo>
                  <a:pt x="4569" y="5473"/>
                </a:moveTo>
                <a:lnTo>
                  <a:pt x="4569" y="5473"/>
                </a:lnTo>
                <a:cubicBezTo>
                  <a:pt x="4569" y="5473"/>
                  <a:pt x="4544" y="5498"/>
                  <a:pt x="4532" y="5480"/>
                </a:cubicBezTo>
                <a:cubicBezTo>
                  <a:pt x="4532" y="5480"/>
                  <a:pt x="4563" y="5473"/>
                  <a:pt x="4569" y="5473"/>
                </a:cubicBezTo>
                <a:close/>
                <a:moveTo>
                  <a:pt x="4519" y="5480"/>
                </a:moveTo>
                <a:lnTo>
                  <a:pt x="4519" y="5480"/>
                </a:lnTo>
                <a:cubicBezTo>
                  <a:pt x="4519" y="5486"/>
                  <a:pt x="4501" y="5492"/>
                  <a:pt x="4494" y="5492"/>
                </a:cubicBezTo>
                <a:cubicBezTo>
                  <a:pt x="4494" y="5486"/>
                  <a:pt x="4513" y="5480"/>
                  <a:pt x="4519" y="5480"/>
                </a:cubicBezTo>
                <a:close/>
                <a:moveTo>
                  <a:pt x="4309" y="5517"/>
                </a:moveTo>
                <a:lnTo>
                  <a:pt x="4309" y="5517"/>
                </a:lnTo>
                <a:cubicBezTo>
                  <a:pt x="4346" y="5511"/>
                  <a:pt x="4445" y="5486"/>
                  <a:pt x="4470" y="5486"/>
                </a:cubicBezTo>
                <a:cubicBezTo>
                  <a:pt x="4457" y="5486"/>
                  <a:pt x="4439" y="5504"/>
                  <a:pt x="4408" y="5511"/>
                </a:cubicBezTo>
                <a:cubicBezTo>
                  <a:pt x="3986" y="5597"/>
                  <a:pt x="3608" y="5690"/>
                  <a:pt x="3224" y="5783"/>
                </a:cubicBezTo>
                <a:cubicBezTo>
                  <a:pt x="3217" y="5808"/>
                  <a:pt x="3193" y="5777"/>
                  <a:pt x="3224" y="5783"/>
                </a:cubicBezTo>
                <a:cubicBezTo>
                  <a:pt x="3565" y="5697"/>
                  <a:pt x="3943" y="5585"/>
                  <a:pt x="4309" y="5517"/>
                </a:cubicBezTo>
                <a:close/>
                <a:moveTo>
                  <a:pt x="3025" y="4884"/>
                </a:moveTo>
                <a:lnTo>
                  <a:pt x="3025" y="4884"/>
                </a:lnTo>
                <a:cubicBezTo>
                  <a:pt x="3056" y="4847"/>
                  <a:pt x="3100" y="4829"/>
                  <a:pt x="3143" y="4798"/>
                </a:cubicBezTo>
                <a:cubicBezTo>
                  <a:pt x="3187" y="4760"/>
                  <a:pt x="3217" y="4723"/>
                  <a:pt x="3261" y="4705"/>
                </a:cubicBezTo>
                <a:cubicBezTo>
                  <a:pt x="3267" y="4705"/>
                  <a:pt x="3261" y="4699"/>
                  <a:pt x="3273" y="4699"/>
                </a:cubicBezTo>
                <a:cubicBezTo>
                  <a:pt x="3298" y="4692"/>
                  <a:pt x="3230" y="4742"/>
                  <a:pt x="3230" y="4742"/>
                </a:cubicBezTo>
                <a:cubicBezTo>
                  <a:pt x="3224" y="4742"/>
                  <a:pt x="3242" y="4748"/>
                  <a:pt x="3242" y="4748"/>
                </a:cubicBezTo>
                <a:cubicBezTo>
                  <a:pt x="3205" y="4785"/>
                  <a:pt x="3094" y="4884"/>
                  <a:pt x="3025" y="4916"/>
                </a:cubicBezTo>
                <a:cubicBezTo>
                  <a:pt x="3000" y="4922"/>
                  <a:pt x="3013" y="4903"/>
                  <a:pt x="3025" y="4884"/>
                </a:cubicBezTo>
                <a:close/>
                <a:moveTo>
                  <a:pt x="3019" y="5839"/>
                </a:moveTo>
                <a:cubicBezTo>
                  <a:pt x="3019" y="5839"/>
                  <a:pt x="3050" y="5845"/>
                  <a:pt x="3019" y="5839"/>
                </a:cubicBezTo>
                <a:close/>
                <a:moveTo>
                  <a:pt x="2697" y="6292"/>
                </a:moveTo>
                <a:lnTo>
                  <a:pt x="2697" y="6292"/>
                </a:lnTo>
                <a:lnTo>
                  <a:pt x="2684" y="6298"/>
                </a:lnTo>
                <a:cubicBezTo>
                  <a:pt x="2678" y="6292"/>
                  <a:pt x="2691" y="6285"/>
                  <a:pt x="2697" y="6292"/>
                </a:cubicBezTo>
                <a:close/>
                <a:moveTo>
                  <a:pt x="2666" y="6298"/>
                </a:moveTo>
                <a:lnTo>
                  <a:pt x="2666" y="6298"/>
                </a:lnTo>
                <a:cubicBezTo>
                  <a:pt x="2672" y="6298"/>
                  <a:pt x="2647" y="6304"/>
                  <a:pt x="2647" y="6304"/>
                </a:cubicBezTo>
                <a:cubicBezTo>
                  <a:pt x="2641" y="6298"/>
                  <a:pt x="2666" y="6292"/>
                  <a:pt x="2666" y="6298"/>
                </a:cubicBezTo>
                <a:close/>
                <a:moveTo>
                  <a:pt x="2641" y="6304"/>
                </a:moveTo>
                <a:lnTo>
                  <a:pt x="2641" y="6304"/>
                </a:lnTo>
                <a:cubicBezTo>
                  <a:pt x="2641" y="6304"/>
                  <a:pt x="2622" y="6316"/>
                  <a:pt x="2616" y="6310"/>
                </a:cubicBezTo>
                <a:cubicBezTo>
                  <a:pt x="2616" y="6304"/>
                  <a:pt x="2635" y="6298"/>
                  <a:pt x="2641" y="6304"/>
                </a:cubicBezTo>
                <a:close/>
                <a:moveTo>
                  <a:pt x="2610" y="3651"/>
                </a:moveTo>
                <a:lnTo>
                  <a:pt x="2610" y="3651"/>
                </a:lnTo>
                <a:cubicBezTo>
                  <a:pt x="2616" y="3657"/>
                  <a:pt x="2598" y="3663"/>
                  <a:pt x="2598" y="3657"/>
                </a:cubicBezTo>
                <a:cubicBezTo>
                  <a:pt x="2591" y="3657"/>
                  <a:pt x="2610" y="3651"/>
                  <a:pt x="2610" y="3651"/>
                </a:cubicBezTo>
                <a:close/>
                <a:moveTo>
                  <a:pt x="2350" y="3725"/>
                </a:moveTo>
                <a:lnTo>
                  <a:pt x="2350" y="3725"/>
                </a:lnTo>
                <a:cubicBezTo>
                  <a:pt x="2356" y="3713"/>
                  <a:pt x="2368" y="3719"/>
                  <a:pt x="2381" y="3719"/>
                </a:cubicBezTo>
                <a:cubicBezTo>
                  <a:pt x="2399" y="3701"/>
                  <a:pt x="2424" y="3701"/>
                  <a:pt x="2455" y="3694"/>
                </a:cubicBezTo>
                <a:cubicBezTo>
                  <a:pt x="2461" y="3682"/>
                  <a:pt x="2474" y="3688"/>
                  <a:pt x="2486" y="3688"/>
                </a:cubicBezTo>
                <a:cubicBezTo>
                  <a:pt x="2486" y="3676"/>
                  <a:pt x="2505" y="3682"/>
                  <a:pt x="2511" y="3682"/>
                </a:cubicBezTo>
                <a:cubicBezTo>
                  <a:pt x="2517" y="3669"/>
                  <a:pt x="2529" y="3676"/>
                  <a:pt x="2542" y="3676"/>
                </a:cubicBezTo>
                <a:cubicBezTo>
                  <a:pt x="2554" y="3651"/>
                  <a:pt x="2585" y="3682"/>
                  <a:pt x="2542" y="3676"/>
                </a:cubicBezTo>
                <a:cubicBezTo>
                  <a:pt x="2542" y="3682"/>
                  <a:pt x="2523" y="3682"/>
                  <a:pt x="2511" y="3682"/>
                </a:cubicBezTo>
                <a:cubicBezTo>
                  <a:pt x="2511" y="3694"/>
                  <a:pt x="2498" y="3688"/>
                  <a:pt x="2486" y="3688"/>
                </a:cubicBezTo>
                <a:cubicBezTo>
                  <a:pt x="2486" y="3701"/>
                  <a:pt x="2467" y="3694"/>
                  <a:pt x="2455" y="3694"/>
                </a:cubicBezTo>
                <a:cubicBezTo>
                  <a:pt x="2436" y="3707"/>
                  <a:pt x="2411" y="3713"/>
                  <a:pt x="2381" y="3719"/>
                </a:cubicBezTo>
                <a:cubicBezTo>
                  <a:pt x="2381" y="3725"/>
                  <a:pt x="2362" y="3725"/>
                  <a:pt x="2350" y="3725"/>
                </a:cubicBezTo>
                <a:close/>
                <a:moveTo>
                  <a:pt x="2480" y="6347"/>
                </a:moveTo>
                <a:cubicBezTo>
                  <a:pt x="2480" y="6347"/>
                  <a:pt x="2443" y="6335"/>
                  <a:pt x="2480" y="6347"/>
                </a:cubicBezTo>
                <a:close/>
                <a:moveTo>
                  <a:pt x="2319" y="3731"/>
                </a:moveTo>
                <a:lnTo>
                  <a:pt x="2319" y="3731"/>
                </a:lnTo>
                <a:cubicBezTo>
                  <a:pt x="2319" y="3731"/>
                  <a:pt x="2306" y="3738"/>
                  <a:pt x="2300" y="3738"/>
                </a:cubicBezTo>
                <a:cubicBezTo>
                  <a:pt x="2300" y="3731"/>
                  <a:pt x="2312" y="3725"/>
                  <a:pt x="2319" y="3731"/>
                </a:cubicBezTo>
                <a:close/>
                <a:moveTo>
                  <a:pt x="2275" y="3744"/>
                </a:moveTo>
                <a:lnTo>
                  <a:pt x="2275" y="3744"/>
                </a:lnTo>
                <a:cubicBezTo>
                  <a:pt x="2281" y="3750"/>
                  <a:pt x="2257" y="3756"/>
                  <a:pt x="2257" y="3750"/>
                </a:cubicBezTo>
                <a:cubicBezTo>
                  <a:pt x="2250" y="3750"/>
                  <a:pt x="2269" y="3738"/>
                  <a:pt x="2275" y="3744"/>
                </a:cubicBezTo>
                <a:close/>
                <a:moveTo>
                  <a:pt x="2244" y="3750"/>
                </a:moveTo>
                <a:lnTo>
                  <a:pt x="2244" y="3750"/>
                </a:lnTo>
                <a:cubicBezTo>
                  <a:pt x="2250" y="3756"/>
                  <a:pt x="2232" y="3762"/>
                  <a:pt x="2226" y="3756"/>
                </a:cubicBezTo>
                <a:cubicBezTo>
                  <a:pt x="2219" y="3756"/>
                  <a:pt x="2244" y="3750"/>
                  <a:pt x="2244" y="3750"/>
                </a:cubicBezTo>
                <a:close/>
                <a:moveTo>
                  <a:pt x="2219" y="3756"/>
                </a:moveTo>
                <a:lnTo>
                  <a:pt x="2219" y="3756"/>
                </a:lnTo>
                <a:cubicBezTo>
                  <a:pt x="2219" y="3762"/>
                  <a:pt x="2207" y="3769"/>
                  <a:pt x="2207" y="3762"/>
                </a:cubicBezTo>
                <a:cubicBezTo>
                  <a:pt x="2201" y="3762"/>
                  <a:pt x="2219" y="3756"/>
                  <a:pt x="2219" y="3756"/>
                </a:cubicBezTo>
                <a:close/>
                <a:moveTo>
                  <a:pt x="2151" y="998"/>
                </a:moveTo>
                <a:lnTo>
                  <a:pt x="2151" y="998"/>
                </a:lnTo>
                <a:cubicBezTo>
                  <a:pt x="2157" y="985"/>
                  <a:pt x="2164" y="979"/>
                  <a:pt x="2182" y="985"/>
                </a:cubicBezTo>
                <a:cubicBezTo>
                  <a:pt x="2207" y="954"/>
                  <a:pt x="2238" y="985"/>
                  <a:pt x="2182" y="985"/>
                </a:cubicBezTo>
                <a:cubicBezTo>
                  <a:pt x="2176" y="991"/>
                  <a:pt x="2164" y="998"/>
                  <a:pt x="2151" y="998"/>
                </a:cubicBezTo>
                <a:close/>
                <a:moveTo>
                  <a:pt x="2182" y="3775"/>
                </a:moveTo>
                <a:lnTo>
                  <a:pt x="2182" y="3775"/>
                </a:lnTo>
                <a:cubicBezTo>
                  <a:pt x="2182" y="3769"/>
                  <a:pt x="2195" y="3762"/>
                  <a:pt x="2201" y="3762"/>
                </a:cubicBezTo>
                <a:cubicBezTo>
                  <a:pt x="2201" y="3769"/>
                  <a:pt x="2188" y="3775"/>
                  <a:pt x="2182" y="3775"/>
                </a:cubicBezTo>
                <a:close/>
                <a:moveTo>
                  <a:pt x="2120" y="1010"/>
                </a:moveTo>
                <a:cubicBezTo>
                  <a:pt x="2120" y="1010"/>
                  <a:pt x="2126" y="1016"/>
                  <a:pt x="2120" y="1010"/>
                </a:cubicBezTo>
                <a:close/>
                <a:moveTo>
                  <a:pt x="2102" y="1016"/>
                </a:moveTo>
                <a:cubicBezTo>
                  <a:pt x="2102" y="1016"/>
                  <a:pt x="2126" y="1023"/>
                  <a:pt x="2102" y="1016"/>
                </a:cubicBezTo>
                <a:close/>
                <a:moveTo>
                  <a:pt x="2095" y="3793"/>
                </a:moveTo>
                <a:lnTo>
                  <a:pt x="2095" y="3793"/>
                </a:lnTo>
                <a:cubicBezTo>
                  <a:pt x="2095" y="3800"/>
                  <a:pt x="2083" y="3800"/>
                  <a:pt x="2077" y="3800"/>
                </a:cubicBezTo>
                <a:cubicBezTo>
                  <a:pt x="2077" y="3800"/>
                  <a:pt x="2089" y="3793"/>
                  <a:pt x="2095" y="3793"/>
                </a:cubicBezTo>
                <a:close/>
                <a:moveTo>
                  <a:pt x="2040" y="1047"/>
                </a:moveTo>
                <a:lnTo>
                  <a:pt x="2040" y="1047"/>
                </a:lnTo>
                <a:cubicBezTo>
                  <a:pt x="2040" y="1041"/>
                  <a:pt x="2040" y="1035"/>
                  <a:pt x="2052" y="1041"/>
                </a:cubicBezTo>
                <a:cubicBezTo>
                  <a:pt x="2052" y="1016"/>
                  <a:pt x="2077" y="1047"/>
                  <a:pt x="2052" y="1041"/>
                </a:cubicBezTo>
                <a:cubicBezTo>
                  <a:pt x="2052" y="1041"/>
                  <a:pt x="2046" y="1047"/>
                  <a:pt x="2040" y="1047"/>
                </a:cubicBezTo>
                <a:close/>
                <a:moveTo>
                  <a:pt x="1990" y="1066"/>
                </a:moveTo>
                <a:cubicBezTo>
                  <a:pt x="1990" y="1066"/>
                  <a:pt x="2015" y="1072"/>
                  <a:pt x="1990" y="1066"/>
                </a:cubicBezTo>
                <a:close/>
                <a:moveTo>
                  <a:pt x="1940" y="3837"/>
                </a:moveTo>
                <a:lnTo>
                  <a:pt x="1940" y="3837"/>
                </a:lnTo>
                <a:cubicBezTo>
                  <a:pt x="1940" y="3837"/>
                  <a:pt x="1928" y="3843"/>
                  <a:pt x="1922" y="3843"/>
                </a:cubicBezTo>
                <a:cubicBezTo>
                  <a:pt x="1922" y="3837"/>
                  <a:pt x="1934" y="3831"/>
                  <a:pt x="1940" y="3837"/>
                </a:cubicBezTo>
                <a:close/>
                <a:moveTo>
                  <a:pt x="1940" y="4203"/>
                </a:moveTo>
                <a:lnTo>
                  <a:pt x="1940" y="4203"/>
                </a:lnTo>
                <a:cubicBezTo>
                  <a:pt x="1940" y="4203"/>
                  <a:pt x="1916" y="4209"/>
                  <a:pt x="1909" y="4209"/>
                </a:cubicBezTo>
                <a:cubicBezTo>
                  <a:pt x="1909" y="4203"/>
                  <a:pt x="1934" y="4196"/>
                  <a:pt x="1940" y="4203"/>
                </a:cubicBezTo>
                <a:close/>
                <a:moveTo>
                  <a:pt x="1916" y="3843"/>
                </a:moveTo>
                <a:lnTo>
                  <a:pt x="1916" y="3843"/>
                </a:lnTo>
                <a:cubicBezTo>
                  <a:pt x="1922" y="3843"/>
                  <a:pt x="1903" y="3849"/>
                  <a:pt x="1903" y="3849"/>
                </a:cubicBezTo>
                <a:cubicBezTo>
                  <a:pt x="1897" y="3849"/>
                  <a:pt x="1916" y="3843"/>
                  <a:pt x="1916" y="3843"/>
                </a:cubicBezTo>
                <a:close/>
                <a:moveTo>
                  <a:pt x="1835" y="1134"/>
                </a:moveTo>
                <a:lnTo>
                  <a:pt x="1835" y="1134"/>
                </a:lnTo>
                <a:cubicBezTo>
                  <a:pt x="1835" y="1128"/>
                  <a:pt x="1847" y="1128"/>
                  <a:pt x="1854" y="1128"/>
                </a:cubicBezTo>
                <a:cubicBezTo>
                  <a:pt x="1854" y="1122"/>
                  <a:pt x="1860" y="1122"/>
                  <a:pt x="1866" y="1122"/>
                </a:cubicBezTo>
                <a:cubicBezTo>
                  <a:pt x="1872" y="1115"/>
                  <a:pt x="1872" y="1115"/>
                  <a:pt x="1885" y="1115"/>
                </a:cubicBezTo>
                <a:cubicBezTo>
                  <a:pt x="1885" y="1109"/>
                  <a:pt x="1891" y="1109"/>
                  <a:pt x="1897" y="1109"/>
                </a:cubicBezTo>
                <a:cubicBezTo>
                  <a:pt x="1897" y="1091"/>
                  <a:pt x="1928" y="1115"/>
                  <a:pt x="1897" y="1109"/>
                </a:cubicBezTo>
                <a:cubicBezTo>
                  <a:pt x="1897" y="1115"/>
                  <a:pt x="1891" y="1115"/>
                  <a:pt x="1885" y="1115"/>
                </a:cubicBezTo>
                <a:cubicBezTo>
                  <a:pt x="1878" y="1122"/>
                  <a:pt x="1878" y="1122"/>
                  <a:pt x="1866" y="1122"/>
                </a:cubicBezTo>
                <a:cubicBezTo>
                  <a:pt x="1866" y="1128"/>
                  <a:pt x="1860" y="1128"/>
                  <a:pt x="1854" y="1128"/>
                </a:cubicBezTo>
                <a:cubicBezTo>
                  <a:pt x="1854" y="1140"/>
                  <a:pt x="1841" y="1140"/>
                  <a:pt x="1835" y="1134"/>
                </a:cubicBezTo>
                <a:close/>
                <a:moveTo>
                  <a:pt x="1872" y="3855"/>
                </a:moveTo>
                <a:lnTo>
                  <a:pt x="1872" y="3855"/>
                </a:lnTo>
                <a:cubicBezTo>
                  <a:pt x="1872" y="3855"/>
                  <a:pt x="1885" y="3849"/>
                  <a:pt x="1891" y="3849"/>
                </a:cubicBezTo>
                <a:cubicBezTo>
                  <a:pt x="1891" y="3855"/>
                  <a:pt x="1878" y="3855"/>
                  <a:pt x="1872" y="3855"/>
                </a:cubicBezTo>
                <a:close/>
                <a:moveTo>
                  <a:pt x="1897" y="3986"/>
                </a:moveTo>
                <a:lnTo>
                  <a:pt x="1897" y="3986"/>
                </a:lnTo>
                <a:cubicBezTo>
                  <a:pt x="1953" y="3973"/>
                  <a:pt x="1829" y="4017"/>
                  <a:pt x="1816" y="4004"/>
                </a:cubicBezTo>
                <a:cubicBezTo>
                  <a:pt x="1816" y="3998"/>
                  <a:pt x="1872" y="3986"/>
                  <a:pt x="1897" y="3986"/>
                </a:cubicBezTo>
                <a:close/>
                <a:moveTo>
                  <a:pt x="1655" y="1221"/>
                </a:moveTo>
                <a:lnTo>
                  <a:pt x="1655" y="1221"/>
                </a:lnTo>
                <a:cubicBezTo>
                  <a:pt x="1686" y="1202"/>
                  <a:pt x="1711" y="1184"/>
                  <a:pt x="1748" y="1177"/>
                </a:cubicBezTo>
                <a:cubicBezTo>
                  <a:pt x="1748" y="1171"/>
                  <a:pt x="1754" y="1171"/>
                  <a:pt x="1761" y="1171"/>
                </a:cubicBezTo>
                <a:cubicBezTo>
                  <a:pt x="1767" y="1165"/>
                  <a:pt x="1767" y="1165"/>
                  <a:pt x="1779" y="1165"/>
                </a:cubicBezTo>
                <a:cubicBezTo>
                  <a:pt x="1779" y="1159"/>
                  <a:pt x="1785" y="1159"/>
                  <a:pt x="1792" y="1159"/>
                </a:cubicBezTo>
                <a:cubicBezTo>
                  <a:pt x="1792" y="1153"/>
                  <a:pt x="1798" y="1153"/>
                  <a:pt x="1804" y="1153"/>
                </a:cubicBezTo>
                <a:cubicBezTo>
                  <a:pt x="1804" y="1128"/>
                  <a:pt x="1835" y="1159"/>
                  <a:pt x="1804" y="1153"/>
                </a:cubicBezTo>
                <a:cubicBezTo>
                  <a:pt x="1804" y="1159"/>
                  <a:pt x="1798" y="1159"/>
                  <a:pt x="1792" y="1159"/>
                </a:cubicBezTo>
                <a:cubicBezTo>
                  <a:pt x="1792" y="1165"/>
                  <a:pt x="1785" y="1165"/>
                  <a:pt x="1779" y="1165"/>
                </a:cubicBezTo>
                <a:cubicBezTo>
                  <a:pt x="1773" y="1171"/>
                  <a:pt x="1773" y="1171"/>
                  <a:pt x="1761" y="1171"/>
                </a:cubicBezTo>
                <a:cubicBezTo>
                  <a:pt x="1761" y="1177"/>
                  <a:pt x="1754" y="1177"/>
                  <a:pt x="1748" y="1177"/>
                </a:cubicBezTo>
                <a:cubicBezTo>
                  <a:pt x="1724" y="1196"/>
                  <a:pt x="1699" y="1215"/>
                  <a:pt x="1655" y="1221"/>
                </a:cubicBezTo>
                <a:close/>
                <a:moveTo>
                  <a:pt x="1792" y="4010"/>
                </a:moveTo>
                <a:lnTo>
                  <a:pt x="1792" y="4010"/>
                </a:lnTo>
                <a:cubicBezTo>
                  <a:pt x="1785" y="4004"/>
                  <a:pt x="1810" y="3998"/>
                  <a:pt x="1810" y="4004"/>
                </a:cubicBezTo>
                <a:cubicBezTo>
                  <a:pt x="1816" y="4004"/>
                  <a:pt x="1798" y="4017"/>
                  <a:pt x="1792" y="4010"/>
                </a:cubicBezTo>
                <a:close/>
                <a:moveTo>
                  <a:pt x="1618" y="1239"/>
                </a:moveTo>
                <a:lnTo>
                  <a:pt x="1618" y="1239"/>
                </a:lnTo>
                <a:cubicBezTo>
                  <a:pt x="1618" y="1239"/>
                  <a:pt x="1624" y="1233"/>
                  <a:pt x="1630" y="1233"/>
                </a:cubicBezTo>
                <a:cubicBezTo>
                  <a:pt x="1630" y="1215"/>
                  <a:pt x="1661" y="1239"/>
                  <a:pt x="1630" y="1233"/>
                </a:cubicBezTo>
                <a:cubicBezTo>
                  <a:pt x="1630" y="1239"/>
                  <a:pt x="1624" y="1246"/>
                  <a:pt x="1618" y="1239"/>
                </a:cubicBezTo>
                <a:close/>
                <a:moveTo>
                  <a:pt x="1575" y="1215"/>
                </a:moveTo>
                <a:lnTo>
                  <a:pt x="1575" y="1215"/>
                </a:lnTo>
                <a:cubicBezTo>
                  <a:pt x="1575" y="1208"/>
                  <a:pt x="1581" y="1208"/>
                  <a:pt x="1587" y="1208"/>
                </a:cubicBezTo>
                <a:cubicBezTo>
                  <a:pt x="1587" y="1184"/>
                  <a:pt x="1618" y="1215"/>
                  <a:pt x="1587" y="1208"/>
                </a:cubicBezTo>
                <a:cubicBezTo>
                  <a:pt x="1587" y="1215"/>
                  <a:pt x="1581" y="1215"/>
                  <a:pt x="1575" y="1215"/>
                </a:cubicBezTo>
                <a:close/>
                <a:moveTo>
                  <a:pt x="1469" y="4320"/>
                </a:moveTo>
                <a:lnTo>
                  <a:pt x="1469" y="4320"/>
                </a:lnTo>
                <a:cubicBezTo>
                  <a:pt x="1463" y="4314"/>
                  <a:pt x="1482" y="4308"/>
                  <a:pt x="1482" y="4314"/>
                </a:cubicBezTo>
                <a:cubicBezTo>
                  <a:pt x="1488" y="4314"/>
                  <a:pt x="1469" y="4320"/>
                  <a:pt x="1469" y="4320"/>
                </a:cubicBezTo>
                <a:close/>
                <a:moveTo>
                  <a:pt x="1519" y="1289"/>
                </a:moveTo>
                <a:lnTo>
                  <a:pt x="1519" y="1289"/>
                </a:lnTo>
                <a:cubicBezTo>
                  <a:pt x="1519" y="1295"/>
                  <a:pt x="1513" y="1301"/>
                  <a:pt x="1506" y="1295"/>
                </a:cubicBezTo>
                <a:cubicBezTo>
                  <a:pt x="1500" y="1320"/>
                  <a:pt x="1476" y="1289"/>
                  <a:pt x="1506" y="1295"/>
                </a:cubicBezTo>
                <a:cubicBezTo>
                  <a:pt x="1506" y="1295"/>
                  <a:pt x="1513" y="1289"/>
                  <a:pt x="1519" y="1289"/>
                </a:cubicBezTo>
                <a:cubicBezTo>
                  <a:pt x="1519" y="1283"/>
                  <a:pt x="1525" y="1283"/>
                  <a:pt x="1531" y="1283"/>
                </a:cubicBezTo>
                <a:cubicBezTo>
                  <a:pt x="1531" y="1277"/>
                  <a:pt x="1537" y="1277"/>
                  <a:pt x="1544" y="1277"/>
                </a:cubicBezTo>
                <a:cubicBezTo>
                  <a:pt x="1550" y="1258"/>
                  <a:pt x="1575" y="1283"/>
                  <a:pt x="1544" y="1277"/>
                </a:cubicBezTo>
                <a:cubicBezTo>
                  <a:pt x="1544" y="1283"/>
                  <a:pt x="1537" y="1283"/>
                  <a:pt x="1531" y="1283"/>
                </a:cubicBezTo>
                <a:cubicBezTo>
                  <a:pt x="1531" y="1289"/>
                  <a:pt x="1525" y="1289"/>
                  <a:pt x="1519" y="1289"/>
                </a:cubicBezTo>
                <a:close/>
                <a:moveTo>
                  <a:pt x="1600" y="6595"/>
                </a:moveTo>
                <a:lnTo>
                  <a:pt x="1600" y="6595"/>
                </a:lnTo>
                <a:cubicBezTo>
                  <a:pt x="1606" y="6626"/>
                  <a:pt x="1643" y="6651"/>
                  <a:pt x="1612" y="6626"/>
                </a:cubicBezTo>
                <a:cubicBezTo>
                  <a:pt x="1600" y="6620"/>
                  <a:pt x="1581" y="6614"/>
                  <a:pt x="1575" y="6595"/>
                </a:cubicBezTo>
                <a:cubicBezTo>
                  <a:pt x="1562" y="6571"/>
                  <a:pt x="1568" y="6502"/>
                  <a:pt x="1575" y="6496"/>
                </a:cubicBezTo>
                <a:cubicBezTo>
                  <a:pt x="1581" y="6490"/>
                  <a:pt x="1600" y="6465"/>
                  <a:pt x="1618" y="6465"/>
                </a:cubicBezTo>
                <a:cubicBezTo>
                  <a:pt x="1612" y="6465"/>
                  <a:pt x="1630" y="6453"/>
                  <a:pt x="1630" y="6459"/>
                </a:cubicBezTo>
                <a:cubicBezTo>
                  <a:pt x="1630" y="6490"/>
                  <a:pt x="1587" y="6540"/>
                  <a:pt x="1600" y="6595"/>
                </a:cubicBezTo>
                <a:close/>
                <a:moveTo>
                  <a:pt x="1655" y="4376"/>
                </a:moveTo>
                <a:lnTo>
                  <a:pt x="1655" y="4376"/>
                </a:lnTo>
                <a:cubicBezTo>
                  <a:pt x="1624" y="4382"/>
                  <a:pt x="1537" y="4420"/>
                  <a:pt x="1525" y="4401"/>
                </a:cubicBezTo>
                <a:cubicBezTo>
                  <a:pt x="1519" y="4401"/>
                  <a:pt x="1637" y="4376"/>
                  <a:pt x="1643" y="4376"/>
                </a:cubicBezTo>
                <a:cubicBezTo>
                  <a:pt x="1692" y="4364"/>
                  <a:pt x="1717" y="4351"/>
                  <a:pt x="1761" y="4345"/>
                </a:cubicBezTo>
                <a:cubicBezTo>
                  <a:pt x="1816" y="4345"/>
                  <a:pt x="1717" y="4364"/>
                  <a:pt x="1655" y="4376"/>
                </a:cubicBezTo>
                <a:close/>
                <a:moveTo>
                  <a:pt x="1699" y="6868"/>
                </a:moveTo>
                <a:lnTo>
                  <a:pt x="1699" y="6868"/>
                </a:lnTo>
                <a:lnTo>
                  <a:pt x="1711" y="6862"/>
                </a:lnTo>
                <a:cubicBezTo>
                  <a:pt x="1717" y="6868"/>
                  <a:pt x="1705" y="6874"/>
                  <a:pt x="1699" y="6868"/>
                </a:cubicBezTo>
                <a:close/>
                <a:moveTo>
                  <a:pt x="1711" y="7011"/>
                </a:moveTo>
                <a:lnTo>
                  <a:pt x="1711" y="7011"/>
                </a:lnTo>
                <a:cubicBezTo>
                  <a:pt x="1699" y="7017"/>
                  <a:pt x="1674" y="6967"/>
                  <a:pt x="1692" y="6949"/>
                </a:cubicBezTo>
                <a:cubicBezTo>
                  <a:pt x="1717" y="6924"/>
                  <a:pt x="1748" y="7005"/>
                  <a:pt x="1711" y="7011"/>
                </a:cubicBezTo>
                <a:close/>
                <a:moveTo>
                  <a:pt x="1742" y="7160"/>
                </a:moveTo>
                <a:lnTo>
                  <a:pt x="1742" y="7160"/>
                </a:lnTo>
                <a:cubicBezTo>
                  <a:pt x="1736" y="7153"/>
                  <a:pt x="1754" y="7153"/>
                  <a:pt x="1754" y="7153"/>
                </a:cubicBezTo>
                <a:cubicBezTo>
                  <a:pt x="1754" y="7141"/>
                  <a:pt x="1711" y="7122"/>
                  <a:pt x="1730" y="7110"/>
                </a:cubicBezTo>
                <a:cubicBezTo>
                  <a:pt x="1736" y="7104"/>
                  <a:pt x="1773" y="7141"/>
                  <a:pt x="1792" y="7160"/>
                </a:cubicBezTo>
                <a:cubicBezTo>
                  <a:pt x="1835" y="7209"/>
                  <a:pt x="1773" y="7190"/>
                  <a:pt x="1742" y="7160"/>
                </a:cubicBezTo>
                <a:close/>
                <a:moveTo>
                  <a:pt x="1804" y="4339"/>
                </a:moveTo>
                <a:cubicBezTo>
                  <a:pt x="1804" y="4339"/>
                  <a:pt x="1798" y="4345"/>
                  <a:pt x="1804" y="4339"/>
                </a:cubicBezTo>
                <a:close/>
                <a:moveTo>
                  <a:pt x="1928" y="6112"/>
                </a:moveTo>
                <a:lnTo>
                  <a:pt x="1928" y="6112"/>
                </a:lnTo>
                <a:cubicBezTo>
                  <a:pt x="1928" y="6118"/>
                  <a:pt x="1928" y="6118"/>
                  <a:pt x="1922" y="6118"/>
                </a:cubicBezTo>
                <a:cubicBezTo>
                  <a:pt x="1922" y="6124"/>
                  <a:pt x="1922" y="6124"/>
                  <a:pt x="1922" y="6124"/>
                </a:cubicBezTo>
                <a:cubicBezTo>
                  <a:pt x="1847" y="6192"/>
                  <a:pt x="1730" y="6304"/>
                  <a:pt x="1903" y="6124"/>
                </a:cubicBezTo>
                <a:cubicBezTo>
                  <a:pt x="1878" y="6131"/>
                  <a:pt x="1823" y="6137"/>
                  <a:pt x="1829" y="6137"/>
                </a:cubicBezTo>
                <a:cubicBezTo>
                  <a:pt x="1823" y="6131"/>
                  <a:pt x="1866" y="6081"/>
                  <a:pt x="1866" y="6081"/>
                </a:cubicBezTo>
                <a:cubicBezTo>
                  <a:pt x="1872" y="6075"/>
                  <a:pt x="1909" y="6081"/>
                  <a:pt x="1916" y="6081"/>
                </a:cubicBezTo>
                <a:cubicBezTo>
                  <a:pt x="1928" y="6075"/>
                  <a:pt x="1953" y="6056"/>
                  <a:pt x="1965" y="6068"/>
                </a:cubicBezTo>
                <a:cubicBezTo>
                  <a:pt x="1965" y="6075"/>
                  <a:pt x="1953" y="6093"/>
                  <a:pt x="1928" y="6112"/>
                </a:cubicBezTo>
                <a:close/>
                <a:moveTo>
                  <a:pt x="1940" y="6050"/>
                </a:moveTo>
                <a:lnTo>
                  <a:pt x="1940" y="6050"/>
                </a:lnTo>
                <a:cubicBezTo>
                  <a:pt x="1940" y="6050"/>
                  <a:pt x="1971" y="6038"/>
                  <a:pt x="1971" y="6044"/>
                </a:cubicBezTo>
                <a:cubicBezTo>
                  <a:pt x="1971" y="6044"/>
                  <a:pt x="1953" y="6062"/>
                  <a:pt x="1940" y="6050"/>
                </a:cubicBezTo>
                <a:close/>
                <a:moveTo>
                  <a:pt x="1990" y="4184"/>
                </a:moveTo>
                <a:lnTo>
                  <a:pt x="1990" y="4184"/>
                </a:lnTo>
                <a:cubicBezTo>
                  <a:pt x="1984" y="4196"/>
                  <a:pt x="1971" y="4190"/>
                  <a:pt x="1959" y="4190"/>
                </a:cubicBezTo>
                <a:cubicBezTo>
                  <a:pt x="1959" y="4215"/>
                  <a:pt x="1928" y="4184"/>
                  <a:pt x="1959" y="4190"/>
                </a:cubicBezTo>
                <a:cubicBezTo>
                  <a:pt x="1959" y="4184"/>
                  <a:pt x="1978" y="4184"/>
                  <a:pt x="1990" y="4184"/>
                </a:cubicBezTo>
                <a:close/>
                <a:moveTo>
                  <a:pt x="2009" y="3967"/>
                </a:moveTo>
                <a:lnTo>
                  <a:pt x="2009" y="3967"/>
                </a:lnTo>
                <a:cubicBezTo>
                  <a:pt x="1934" y="3986"/>
                  <a:pt x="1897" y="3979"/>
                  <a:pt x="1978" y="3955"/>
                </a:cubicBezTo>
                <a:cubicBezTo>
                  <a:pt x="2033" y="3942"/>
                  <a:pt x="2095" y="3924"/>
                  <a:pt x="2151" y="3911"/>
                </a:cubicBezTo>
                <a:cubicBezTo>
                  <a:pt x="2238" y="3886"/>
                  <a:pt x="2294" y="3862"/>
                  <a:pt x="2374" y="3855"/>
                </a:cubicBezTo>
                <a:cubicBezTo>
                  <a:pt x="2443" y="3849"/>
                  <a:pt x="2331" y="3874"/>
                  <a:pt x="2300" y="3886"/>
                </a:cubicBezTo>
                <a:cubicBezTo>
                  <a:pt x="2219" y="3905"/>
                  <a:pt x="2071" y="3955"/>
                  <a:pt x="2009" y="3967"/>
                </a:cubicBezTo>
                <a:close/>
                <a:moveTo>
                  <a:pt x="4916" y="6701"/>
                </a:moveTo>
                <a:lnTo>
                  <a:pt x="4916" y="6701"/>
                </a:lnTo>
                <a:cubicBezTo>
                  <a:pt x="4048" y="6806"/>
                  <a:pt x="3366" y="7066"/>
                  <a:pt x="2560" y="7246"/>
                </a:cubicBezTo>
                <a:cubicBezTo>
                  <a:pt x="2517" y="7259"/>
                  <a:pt x="2461" y="7271"/>
                  <a:pt x="2387" y="7283"/>
                </a:cubicBezTo>
                <a:cubicBezTo>
                  <a:pt x="2319" y="7296"/>
                  <a:pt x="2108" y="7296"/>
                  <a:pt x="2232" y="7283"/>
                </a:cubicBezTo>
                <a:cubicBezTo>
                  <a:pt x="2474" y="7265"/>
                  <a:pt x="2691" y="7209"/>
                  <a:pt x="2876" y="7160"/>
                </a:cubicBezTo>
                <a:cubicBezTo>
                  <a:pt x="3323" y="7042"/>
                  <a:pt x="3738" y="6936"/>
                  <a:pt x="4197" y="6819"/>
                </a:cubicBezTo>
                <a:cubicBezTo>
                  <a:pt x="4420" y="6769"/>
                  <a:pt x="4650" y="6701"/>
                  <a:pt x="4891" y="6688"/>
                </a:cubicBezTo>
                <a:cubicBezTo>
                  <a:pt x="4947" y="6688"/>
                  <a:pt x="4984" y="6695"/>
                  <a:pt x="4916" y="6701"/>
                </a:cubicBezTo>
                <a:close/>
                <a:moveTo>
                  <a:pt x="5052" y="4655"/>
                </a:moveTo>
                <a:lnTo>
                  <a:pt x="5052" y="4655"/>
                </a:lnTo>
                <a:cubicBezTo>
                  <a:pt x="5052" y="4655"/>
                  <a:pt x="5028" y="4674"/>
                  <a:pt x="5015" y="4661"/>
                </a:cubicBezTo>
                <a:cubicBezTo>
                  <a:pt x="5015" y="4661"/>
                  <a:pt x="5046" y="4649"/>
                  <a:pt x="5052" y="4655"/>
                </a:cubicBezTo>
                <a:close/>
                <a:moveTo>
                  <a:pt x="4978" y="4655"/>
                </a:moveTo>
                <a:lnTo>
                  <a:pt x="4978" y="4655"/>
                </a:lnTo>
                <a:cubicBezTo>
                  <a:pt x="4978" y="4655"/>
                  <a:pt x="4997" y="4643"/>
                  <a:pt x="5003" y="4649"/>
                </a:cubicBezTo>
                <a:cubicBezTo>
                  <a:pt x="5003" y="4655"/>
                  <a:pt x="4984" y="4661"/>
                  <a:pt x="4978" y="4655"/>
                </a:cubicBezTo>
                <a:close/>
                <a:moveTo>
                  <a:pt x="5034" y="6856"/>
                </a:moveTo>
                <a:lnTo>
                  <a:pt x="5034" y="6856"/>
                </a:lnTo>
                <a:cubicBezTo>
                  <a:pt x="5034" y="6862"/>
                  <a:pt x="5022" y="6874"/>
                  <a:pt x="5009" y="6843"/>
                </a:cubicBezTo>
                <a:cubicBezTo>
                  <a:pt x="5009" y="6849"/>
                  <a:pt x="4984" y="6769"/>
                  <a:pt x="5003" y="6750"/>
                </a:cubicBezTo>
                <a:cubicBezTo>
                  <a:pt x="5015" y="6732"/>
                  <a:pt x="5040" y="6856"/>
                  <a:pt x="5034" y="6856"/>
                </a:cubicBezTo>
                <a:close/>
                <a:moveTo>
                  <a:pt x="5015" y="4916"/>
                </a:moveTo>
                <a:lnTo>
                  <a:pt x="5015" y="4916"/>
                </a:lnTo>
                <a:cubicBezTo>
                  <a:pt x="5015" y="4903"/>
                  <a:pt x="5046" y="4909"/>
                  <a:pt x="5046" y="4916"/>
                </a:cubicBezTo>
                <a:cubicBezTo>
                  <a:pt x="5046" y="4916"/>
                  <a:pt x="5022" y="4934"/>
                  <a:pt x="5015" y="4916"/>
                </a:cubicBezTo>
                <a:close/>
                <a:moveTo>
                  <a:pt x="5034" y="4742"/>
                </a:moveTo>
                <a:lnTo>
                  <a:pt x="5034" y="4742"/>
                </a:lnTo>
                <a:cubicBezTo>
                  <a:pt x="5034" y="4736"/>
                  <a:pt x="5052" y="4729"/>
                  <a:pt x="5059" y="4736"/>
                </a:cubicBezTo>
                <a:cubicBezTo>
                  <a:pt x="5059" y="4736"/>
                  <a:pt x="5040" y="4742"/>
                  <a:pt x="5034" y="4742"/>
                </a:cubicBezTo>
                <a:close/>
                <a:moveTo>
                  <a:pt x="5071" y="6936"/>
                </a:moveTo>
                <a:cubicBezTo>
                  <a:pt x="5071" y="6936"/>
                  <a:pt x="5071" y="6930"/>
                  <a:pt x="5071" y="6936"/>
                </a:cubicBezTo>
                <a:close/>
                <a:moveTo>
                  <a:pt x="5183" y="7104"/>
                </a:moveTo>
                <a:lnTo>
                  <a:pt x="5183" y="7104"/>
                </a:lnTo>
                <a:cubicBezTo>
                  <a:pt x="5195" y="7110"/>
                  <a:pt x="5195" y="7110"/>
                  <a:pt x="5201" y="7110"/>
                </a:cubicBezTo>
                <a:cubicBezTo>
                  <a:pt x="5195" y="7110"/>
                  <a:pt x="5183" y="7098"/>
                  <a:pt x="5164" y="7060"/>
                </a:cubicBezTo>
                <a:cubicBezTo>
                  <a:pt x="5158" y="7060"/>
                  <a:pt x="5158" y="7054"/>
                  <a:pt x="5152" y="7054"/>
                </a:cubicBezTo>
                <a:cubicBezTo>
                  <a:pt x="5164" y="7073"/>
                  <a:pt x="5170" y="7091"/>
                  <a:pt x="5183" y="7104"/>
                </a:cubicBezTo>
                <a:close/>
                <a:moveTo>
                  <a:pt x="1903" y="6124"/>
                </a:moveTo>
                <a:lnTo>
                  <a:pt x="1903" y="6124"/>
                </a:lnTo>
                <a:cubicBezTo>
                  <a:pt x="1909" y="6124"/>
                  <a:pt x="1916" y="6124"/>
                  <a:pt x="1922" y="6124"/>
                </a:cubicBezTo>
                <a:cubicBezTo>
                  <a:pt x="1922" y="6118"/>
                  <a:pt x="1928" y="6118"/>
                  <a:pt x="1928" y="6112"/>
                </a:cubicBezTo>
                <a:cubicBezTo>
                  <a:pt x="1934" y="6106"/>
                  <a:pt x="1934" y="6093"/>
                  <a:pt x="1940" y="6093"/>
                </a:cubicBezTo>
                <a:cubicBezTo>
                  <a:pt x="1928" y="6106"/>
                  <a:pt x="1916" y="6118"/>
                  <a:pt x="1903" y="6124"/>
                </a:cubicBezTo>
                <a:close/>
                <a:moveTo>
                  <a:pt x="3986" y="210"/>
                </a:moveTo>
                <a:lnTo>
                  <a:pt x="3986" y="210"/>
                </a:lnTo>
                <a:close/>
                <a:moveTo>
                  <a:pt x="837" y="1692"/>
                </a:moveTo>
                <a:lnTo>
                  <a:pt x="837" y="1692"/>
                </a:lnTo>
                <a:cubicBezTo>
                  <a:pt x="824" y="1698"/>
                  <a:pt x="812" y="1704"/>
                  <a:pt x="800" y="1710"/>
                </a:cubicBezTo>
                <a:cubicBezTo>
                  <a:pt x="905" y="1642"/>
                  <a:pt x="874" y="1667"/>
                  <a:pt x="837" y="1692"/>
                </a:cubicBezTo>
                <a:close/>
                <a:moveTo>
                  <a:pt x="1147" y="1171"/>
                </a:moveTo>
                <a:lnTo>
                  <a:pt x="1147" y="1171"/>
                </a:lnTo>
                <a:cubicBezTo>
                  <a:pt x="1153" y="1171"/>
                  <a:pt x="1159" y="1171"/>
                  <a:pt x="1159" y="1165"/>
                </a:cubicBezTo>
                <a:cubicBezTo>
                  <a:pt x="1153" y="1165"/>
                  <a:pt x="1147" y="1165"/>
                  <a:pt x="1147" y="1171"/>
                </a:cubicBezTo>
                <a:close/>
                <a:moveTo>
                  <a:pt x="1135" y="1177"/>
                </a:moveTo>
                <a:lnTo>
                  <a:pt x="1135" y="1177"/>
                </a:lnTo>
                <a:cubicBezTo>
                  <a:pt x="1141" y="1177"/>
                  <a:pt x="1147" y="1177"/>
                  <a:pt x="1147" y="1171"/>
                </a:cubicBezTo>
                <a:cubicBezTo>
                  <a:pt x="1141" y="1171"/>
                  <a:pt x="1135" y="1171"/>
                  <a:pt x="1135" y="1177"/>
                </a:cubicBezTo>
                <a:close/>
                <a:moveTo>
                  <a:pt x="1135" y="1177"/>
                </a:moveTo>
                <a:cubicBezTo>
                  <a:pt x="1135" y="1177"/>
                  <a:pt x="1128" y="1202"/>
                  <a:pt x="1135" y="1177"/>
                </a:cubicBezTo>
                <a:close/>
                <a:moveTo>
                  <a:pt x="831" y="1611"/>
                </a:moveTo>
                <a:lnTo>
                  <a:pt x="831" y="1611"/>
                </a:lnTo>
                <a:cubicBezTo>
                  <a:pt x="837" y="1618"/>
                  <a:pt x="843" y="1611"/>
                  <a:pt x="843" y="1605"/>
                </a:cubicBezTo>
                <a:cubicBezTo>
                  <a:pt x="837" y="1605"/>
                  <a:pt x="831" y="1605"/>
                  <a:pt x="831" y="1611"/>
                </a:cubicBezTo>
                <a:close/>
                <a:moveTo>
                  <a:pt x="824" y="1618"/>
                </a:moveTo>
                <a:lnTo>
                  <a:pt x="824" y="1618"/>
                </a:lnTo>
                <a:cubicBezTo>
                  <a:pt x="831" y="1624"/>
                  <a:pt x="831" y="1618"/>
                  <a:pt x="831" y="1611"/>
                </a:cubicBezTo>
                <a:cubicBezTo>
                  <a:pt x="824" y="1611"/>
                  <a:pt x="824" y="1618"/>
                  <a:pt x="824" y="1618"/>
                </a:cubicBezTo>
                <a:close/>
                <a:moveTo>
                  <a:pt x="818" y="1630"/>
                </a:moveTo>
                <a:lnTo>
                  <a:pt x="818" y="1630"/>
                </a:lnTo>
                <a:cubicBezTo>
                  <a:pt x="824" y="1630"/>
                  <a:pt x="824" y="1624"/>
                  <a:pt x="824" y="1618"/>
                </a:cubicBezTo>
                <a:cubicBezTo>
                  <a:pt x="818" y="1618"/>
                  <a:pt x="818" y="1624"/>
                  <a:pt x="818" y="1630"/>
                </a:cubicBezTo>
                <a:close/>
                <a:moveTo>
                  <a:pt x="818" y="1630"/>
                </a:moveTo>
                <a:cubicBezTo>
                  <a:pt x="818" y="1630"/>
                  <a:pt x="818" y="1636"/>
                  <a:pt x="818" y="1630"/>
                </a:cubicBezTo>
                <a:close/>
                <a:moveTo>
                  <a:pt x="118" y="2715"/>
                </a:moveTo>
                <a:cubicBezTo>
                  <a:pt x="118" y="2715"/>
                  <a:pt x="118" y="2721"/>
                  <a:pt x="118" y="2715"/>
                </a:cubicBezTo>
                <a:close/>
                <a:moveTo>
                  <a:pt x="19" y="3248"/>
                </a:moveTo>
                <a:cubicBezTo>
                  <a:pt x="19" y="3248"/>
                  <a:pt x="19" y="3236"/>
                  <a:pt x="19" y="3248"/>
                </a:cubicBezTo>
                <a:close/>
                <a:moveTo>
                  <a:pt x="19" y="3248"/>
                </a:moveTo>
                <a:cubicBezTo>
                  <a:pt x="19" y="3248"/>
                  <a:pt x="25" y="3285"/>
                  <a:pt x="19" y="3248"/>
                </a:cubicBezTo>
                <a:close/>
                <a:moveTo>
                  <a:pt x="37" y="3304"/>
                </a:moveTo>
                <a:cubicBezTo>
                  <a:pt x="37" y="3304"/>
                  <a:pt x="0" y="3291"/>
                  <a:pt x="37" y="3304"/>
                </a:cubicBezTo>
                <a:close/>
                <a:moveTo>
                  <a:pt x="99" y="3694"/>
                </a:moveTo>
                <a:cubicBezTo>
                  <a:pt x="99" y="3694"/>
                  <a:pt x="93" y="3694"/>
                  <a:pt x="99" y="3694"/>
                </a:cubicBezTo>
                <a:close/>
                <a:moveTo>
                  <a:pt x="422" y="4258"/>
                </a:moveTo>
                <a:cubicBezTo>
                  <a:pt x="422" y="4258"/>
                  <a:pt x="440" y="4296"/>
                  <a:pt x="422" y="4258"/>
                </a:cubicBezTo>
                <a:close/>
                <a:moveTo>
                  <a:pt x="546" y="4506"/>
                </a:moveTo>
                <a:lnTo>
                  <a:pt x="546" y="4506"/>
                </a:lnTo>
                <a:cubicBezTo>
                  <a:pt x="546" y="4512"/>
                  <a:pt x="521" y="4500"/>
                  <a:pt x="521" y="4494"/>
                </a:cubicBezTo>
                <a:cubicBezTo>
                  <a:pt x="521" y="4488"/>
                  <a:pt x="539" y="4488"/>
                  <a:pt x="539" y="4481"/>
                </a:cubicBezTo>
                <a:cubicBezTo>
                  <a:pt x="533" y="4475"/>
                  <a:pt x="515" y="4481"/>
                  <a:pt x="515" y="4469"/>
                </a:cubicBezTo>
                <a:cubicBezTo>
                  <a:pt x="515" y="4432"/>
                  <a:pt x="484" y="4494"/>
                  <a:pt x="521" y="4537"/>
                </a:cubicBezTo>
                <a:cubicBezTo>
                  <a:pt x="502" y="4506"/>
                  <a:pt x="539" y="4519"/>
                  <a:pt x="546" y="4506"/>
                </a:cubicBezTo>
                <a:close/>
                <a:moveTo>
                  <a:pt x="4835" y="4556"/>
                </a:moveTo>
                <a:cubicBezTo>
                  <a:pt x="4835" y="4556"/>
                  <a:pt x="4829" y="4556"/>
                  <a:pt x="4835" y="4556"/>
                </a:cubicBezTo>
                <a:close/>
                <a:moveTo>
                  <a:pt x="446" y="4575"/>
                </a:moveTo>
                <a:cubicBezTo>
                  <a:pt x="446" y="4575"/>
                  <a:pt x="434" y="4575"/>
                  <a:pt x="446" y="4575"/>
                </a:cubicBezTo>
                <a:close/>
                <a:moveTo>
                  <a:pt x="1259" y="4922"/>
                </a:moveTo>
                <a:lnTo>
                  <a:pt x="1259" y="4922"/>
                </a:lnTo>
                <a:cubicBezTo>
                  <a:pt x="1252" y="4916"/>
                  <a:pt x="1221" y="4928"/>
                  <a:pt x="1221" y="4928"/>
                </a:cubicBezTo>
                <a:cubicBezTo>
                  <a:pt x="1240" y="4940"/>
                  <a:pt x="1259" y="4922"/>
                  <a:pt x="1259" y="4922"/>
                </a:cubicBezTo>
                <a:close/>
                <a:moveTo>
                  <a:pt x="1184" y="4934"/>
                </a:moveTo>
                <a:lnTo>
                  <a:pt x="1184" y="4934"/>
                </a:lnTo>
                <a:cubicBezTo>
                  <a:pt x="1196" y="4953"/>
                  <a:pt x="1215" y="4928"/>
                  <a:pt x="1215" y="4928"/>
                </a:cubicBezTo>
                <a:lnTo>
                  <a:pt x="1184" y="4934"/>
                </a:lnTo>
                <a:close/>
                <a:moveTo>
                  <a:pt x="887" y="4965"/>
                </a:moveTo>
                <a:lnTo>
                  <a:pt x="887" y="4965"/>
                </a:lnTo>
                <a:cubicBezTo>
                  <a:pt x="911" y="4940"/>
                  <a:pt x="998" y="4971"/>
                  <a:pt x="1041" y="4959"/>
                </a:cubicBezTo>
                <a:cubicBezTo>
                  <a:pt x="1035" y="4959"/>
                  <a:pt x="1029" y="4953"/>
                  <a:pt x="1023" y="4953"/>
                </a:cubicBezTo>
                <a:cubicBezTo>
                  <a:pt x="1004" y="4946"/>
                  <a:pt x="868" y="4959"/>
                  <a:pt x="824" y="4934"/>
                </a:cubicBezTo>
                <a:cubicBezTo>
                  <a:pt x="812" y="4959"/>
                  <a:pt x="862" y="4959"/>
                  <a:pt x="887" y="4965"/>
                </a:cubicBezTo>
                <a:close/>
                <a:moveTo>
                  <a:pt x="1135" y="4940"/>
                </a:moveTo>
                <a:lnTo>
                  <a:pt x="1135" y="4940"/>
                </a:lnTo>
                <a:cubicBezTo>
                  <a:pt x="1135" y="4946"/>
                  <a:pt x="1153" y="4940"/>
                  <a:pt x="1153" y="4940"/>
                </a:cubicBezTo>
                <a:cubicBezTo>
                  <a:pt x="1215" y="4940"/>
                  <a:pt x="1122" y="4934"/>
                  <a:pt x="1135" y="4940"/>
                </a:cubicBezTo>
                <a:close/>
                <a:moveTo>
                  <a:pt x="1066" y="4953"/>
                </a:moveTo>
                <a:lnTo>
                  <a:pt x="1066" y="4953"/>
                </a:lnTo>
                <a:cubicBezTo>
                  <a:pt x="1072" y="4953"/>
                  <a:pt x="1091" y="4953"/>
                  <a:pt x="1097" y="4953"/>
                </a:cubicBezTo>
                <a:cubicBezTo>
                  <a:pt x="1165" y="4946"/>
                  <a:pt x="1060" y="4940"/>
                  <a:pt x="1066" y="4953"/>
                </a:cubicBezTo>
                <a:close/>
                <a:moveTo>
                  <a:pt x="887" y="4965"/>
                </a:moveTo>
                <a:cubicBezTo>
                  <a:pt x="887" y="4965"/>
                  <a:pt x="942" y="4953"/>
                  <a:pt x="887" y="4965"/>
                </a:cubicBezTo>
                <a:close/>
                <a:moveTo>
                  <a:pt x="4005" y="6044"/>
                </a:moveTo>
                <a:cubicBezTo>
                  <a:pt x="4005" y="6044"/>
                  <a:pt x="4017" y="6044"/>
                  <a:pt x="4005" y="6044"/>
                </a:cubicBezTo>
                <a:close/>
                <a:moveTo>
                  <a:pt x="3800" y="6093"/>
                </a:moveTo>
                <a:cubicBezTo>
                  <a:pt x="3800" y="6093"/>
                  <a:pt x="3813" y="6093"/>
                  <a:pt x="3800" y="6093"/>
                </a:cubicBezTo>
                <a:close/>
                <a:moveTo>
                  <a:pt x="3775" y="6099"/>
                </a:moveTo>
                <a:cubicBezTo>
                  <a:pt x="3775" y="6099"/>
                  <a:pt x="3782" y="6099"/>
                  <a:pt x="3775" y="6099"/>
                </a:cubicBezTo>
                <a:close/>
                <a:moveTo>
                  <a:pt x="3689" y="6131"/>
                </a:moveTo>
                <a:lnTo>
                  <a:pt x="3689" y="6131"/>
                </a:lnTo>
                <a:cubicBezTo>
                  <a:pt x="3695" y="6131"/>
                  <a:pt x="3707" y="6124"/>
                  <a:pt x="3707" y="6118"/>
                </a:cubicBezTo>
                <a:cubicBezTo>
                  <a:pt x="3701" y="6118"/>
                  <a:pt x="3689" y="6124"/>
                  <a:pt x="3689" y="6131"/>
                </a:cubicBezTo>
                <a:close/>
                <a:moveTo>
                  <a:pt x="3664" y="6137"/>
                </a:moveTo>
                <a:cubicBezTo>
                  <a:pt x="3664" y="6137"/>
                  <a:pt x="3658" y="6131"/>
                  <a:pt x="3664" y="6137"/>
                </a:cubicBezTo>
                <a:close/>
                <a:moveTo>
                  <a:pt x="1773" y="7160"/>
                </a:moveTo>
                <a:cubicBezTo>
                  <a:pt x="1773" y="7160"/>
                  <a:pt x="1767" y="7153"/>
                  <a:pt x="1773" y="7160"/>
                </a:cubicBezTo>
                <a:close/>
                <a:moveTo>
                  <a:pt x="1847" y="7494"/>
                </a:moveTo>
                <a:cubicBezTo>
                  <a:pt x="1847" y="7494"/>
                  <a:pt x="1854" y="7501"/>
                  <a:pt x="1847" y="7494"/>
                </a:cubicBezTo>
                <a:close/>
              </a:path>
            </a:pathLst>
          </a:custGeom>
          <a:solidFill>
            <a:srgbClr val="1F497D">
              <a:alpha val="90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sz="675"/>
          </a:p>
        </p:txBody>
      </p:sp>
      <p:pic>
        <p:nvPicPr>
          <p:cNvPr id="14" name="Рисунок 13" descr="IMG_4489_.jpg"/>
          <p:cNvPicPr>
            <a:picLocks noGrp="1" noChangeAspect="1"/>
          </p:cNvPicPr>
          <p:nvPr>
            <p:ph type="pic" sz="quarter" idx="2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3539" y="1910139"/>
            <a:ext cx="3817070" cy="2862803"/>
          </a:xfrm>
          <a:noFill/>
        </p:spPr>
      </p:pic>
      <p:sp>
        <p:nvSpPr>
          <p:cNvPr id="15" name="Rectangle 18"/>
          <p:cNvSpPr>
            <a:spLocks/>
          </p:cNvSpPr>
          <p:nvPr/>
        </p:nvSpPr>
        <p:spPr bwMode="auto">
          <a:xfrm>
            <a:off x="1343472" y="219417"/>
            <a:ext cx="9612323" cy="561692"/>
          </a:xfrm>
          <a:prstGeom prst="rect">
            <a:avLst/>
          </a:prstGeom>
          <a:extLst/>
        </p:spPr>
        <p:txBody>
          <a:bodyPr vert="horz" wrap="square" lIns="68580" tIns="34290" rIns="68580" bIns="34290" rtlCol="0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3200" b="1" dirty="0">
                <a:solidFill>
                  <a:srgbClr val="002060"/>
                </a:solidFill>
                <a:sym typeface="Bebas Neue" charset="0"/>
              </a:rPr>
              <a:t>БВС – ключ к созданию геомагнитной томографии</a:t>
            </a:r>
            <a:endParaRPr lang="en-US" sz="3200" b="1" dirty="0">
              <a:solidFill>
                <a:srgbClr val="002060"/>
              </a:solidFill>
              <a:sym typeface="Bebas Neue" charset="0"/>
            </a:endParaRPr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216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Рисунок1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72"/>
          <a:stretch>
            <a:fillRect/>
          </a:stretch>
        </p:blipFill>
        <p:spPr>
          <a:xfrm>
            <a:off x="6744072" y="260647"/>
            <a:ext cx="4752528" cy="5481767"/>
          </a:xfr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6932798" y="1720834"/>
            <a:ext cx="3339666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defTabSz="1714957">
              <a:lnSpc>
                <a:spcPct val="114000"/>
              </a:lnSpc>
            </a:pPr>
            <a:r>
              <a:rPr lang="ru-RU" sz="2400" b="1" spc="188" dirty="0">
                <a:solidFill>
                  <a:schemeClr val="bg1"/>
                </a:solidFill>
                <a:ea typeface="Poppins" charset="0"/>
                <a:cs typeface="Poppins" charset="0"/>
                <a:sym typeface="Bebas Neue" charset="0"/>
              </a:rPr>
              <a:t>Результат </a:t>
            </a:r>
            <a:r>
              <a:rPr lang="ru-RU" sz="2400" b="1" spc="188" dirty="0" smtClean="0">
                <a:solidFill>
                  <a:schemeClr val="bg1"/>
                </a:solidFill>
                <a:ea typeface="Poppins" charset="0"/>
                <a:cs typeface="Poppins" charset="0"/>
                <a:sym typeface="Bebas Neue" charset="0"/>
              </a:rPr>
              <a:t>работ</a:t>
            </a:r>
            <a:endParaRPr lang="en-US" sz="2400" b="1" spc="188" dirty="0">
              <a:solidFill>
                <a:schemeClr val="bg1"/>
              </a:solidFill>
              <a:ea typeface="Poppins" charset="0"/>
              <a:cs typeface="Poppins" charset="0"/>
              <a:sym typeface="Bebas Neue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651269" y="2525705"/>
            <a:ext cx="123485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51269" y="1582124"/>
            <a:ext cx="123485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btitle 2"/>
          <p:cNvSpPr txBox="1">
            <a:spLocks/>
          </p:cNvSpPr>
          <p:nvPr/>
        </p:nvSpPr>
        <p:spPr>
          <a:xfrm>
            <a:off x="207210" y="110443"/>
            <a:ext cx="6392845" cy="6440271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Полученные результаты работ - это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«ТЕХНИЧЕСКАЯ РЕВОЛЮЦИЯ»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 исследовании Земли, сравнимая с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внедрением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томографии вместо рентгенографии в медицине. Стоимость такой «томограммы» будет сравнима с «флюорограммой». 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Векторное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описание индукции магнитного поля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даёт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принципиально новую информацию, которая может быть востребована во множестве отраслей и в науке. Разработано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два способа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построения векторных полей: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численный и инструментальный.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Данные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высокой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плотности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позволяют строить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поля дисперсии модуля индукции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магнитного поля.</a:t>
            </a:r>
          </a:p>
          <a:p>
            <a:pPr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Технология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глобальна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и будет востребована геологическими и горными компаниями, научными учреждениями, археологическими экспедициями, МЧС и другими организациями, частными лицами.</a:t>
            </a:r>
            <a:endParaRPr lang="en-US" sz="2000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10" name="Rectangle 4"/>
          <p:cNvSpPr>
            <a:spLocks/>
          </p:cNvSpPr>
          <p:nvPr/>
        </p:nvSpPr>
        <p:spPr bwMode="auto">
          <a:xfrm>
            <a:off x="7004805" y="3545548"/>
            <a:ext cx="3915731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t" anchorCtr="0">
            <a:spAutoFit/>
          </a:bodyPr>
          <a:lstStyle/>
          <a:p>
            <a:pPr defTabSz="1714957">
              <a:lnSpc>
                <a:spcPct val="114000"/>
              </a:lnSpc>
            </a:pPr>
            <a:r>
              <a:rPr lang="ru-RU" sz="2400" b="1" spc="188" dirty="0">
                <a:solidFill>
                  <a:schemeClr val="bg1"/>
                </a:solidFill>
                <a:ea typeface="Poppins" charset="0"/>
                <a:cs typeface="Poppins" charset="0"/>
                <a:sym typeface="Bebas Neue" charset="0"/>
              </a:rPr>
              <a:t>Перспективы </a:t>
            </a:r>
            <a:r>
              <a:rPr lang="ru-RU" sz="2400" b="1" spc="188" dirty="0" smtClean="0">
                <a:solidFill>
                  <a:schemeClr val="bg1"/>
                </a:solidFill>
                <a:ea typeface="Poppins" charset="0"/>
                <a:cs typeface="Poppins" charset="0"/>
                <a:sym typeface="Bebas Neue" charset="0"/>
              </a:rPr>
              <a:t>развития</a:t>
            </a:r>
            <a:endParaRPr lang="en-US" sz="2400" b="1" spc="188" dirty="0">
              <a:solidFill>
                <a:schemeClr val="bg1"/>
              </a:solidFill>
              <a:ea typeface="Poppins" charset="0"/>
              <a:cs typeface="Poppins" charset="0"/>
              <a:sym typeface="Bebas Neue" charset="0"/>
            </a:endParaRPr>
          </a:p>
        </p:txBody>
      </p:sp>
      <p:cxnSp>
        <p:nvCxnSpPr>
          <p:cNvPr id="13" name="Straight Connector 8"/>
          <p:cNvCxnSpPr/>
          <p:nvPr/>
        </p:nvCxnSpPr>
        <p:spPr>
          <a:xfrm>
            <a:off x="6708434" y="4274161"/>
            <a:ext cx="123485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"/>
          <p:cNvCxnSpPr/>
          <p:nvPr/>
        </p:nvCxnSpPr>
        <p:spPr>
          <a:xfrm>
            <a:off x="6708434" y="3330579"/>
            <a:ext cx="123485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59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603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Юрий\Desktop\pexels-photo-213979.jpeg"/>
          <p:cNvPicPr>
            <a:picLocks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2626" b="123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</p:spPr>
      </p:pic>
      <p:sp>
        <p:nvSpPr>
          <p:cNvPr id="2" name="TextBox 1"/>
          <p:cNvSpPr txBox="1"/>
          <p:nvPr/>
        </p:nvSpPr>
        <p:spPr>
          <a:xfrm>
            <a:off x="551384" y="404664"/>
            <a:ext cx="11305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a typeface="Montserrat Semi" charset="0"/>
                <a:cs typeface="Montserrat Semi" charset="0"/>
              </a:rPr>
              <a:t>Всё вышеперечисленное позволяет говорить о новых возможностях при проведении съёмок магнитной индукции с помощью высокочастотного высокоточного аэромагнитного комплекса на БВС, аналогов которого в настоящее время в мире </a:t>
            </a:r>
            <a:r>
              <a:rPr lang="ru-RU" sz="2800" b="1" dirty="0" err="1" smtClean="0">
                <a:solidFill>
                  <a:schemeClr val="bg1"/>
                </a:solidFill>
                <a:ea typeface="Montserrat Semi" charset="0"/>
                <a:cs typeface="Montserrat Semi" charset="0"/>
              </a:rPr>
              <a:t>нет.Данный</a:t>
            </a:r>
            <a:r>
              <a:rPr lang="ru-RU" sz="2800" b="1" dirty="0" smtClean="0">
                <a:solidFill>
                  <a:schemeClr val="bg1"/>
                </a:solidFill>
                <a:ea typeface="Montserrat Semi" charset="0"/>
                <a:cs typeface="Montserrat Semi" charset="0"/>
              </a:rPr>
              <a:t> подход должен стать новым стандартом ДЗЗ.</a:t>
            </a:r>
            <a:endParaRPr lang="en-US" sz="2800" b="1" dirty="0">
              <a:solidFill>
                <a:schemeClr val="bg1"/>
              </a:solidFill>
              <a:ea typeface="Montserrat Semi" charset="0"/>
              <a:cs typeface="Montserrat Semi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31504" y="7634691"/>
            <a:ext cx="87849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>
                <a:solidFill>
                  <a:schemeClr val="bg1"/>
                </a:solidFill>
              </a:rPr>
              <a:t>60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1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6412" y="260648"/>
            <a:ext cx="11924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buSzPts val="1200"/>
              <a:tabLst>
                <a:tab pos="866140" algn="l"/>
              </a:tabLst>
            </a:pPr>
            <a:r>
              <a:rPr lang="ru-RU" sz="2800" b="1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Газоанализатор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125" y="2348880"/>
            <a:ext cx="116115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Цель</a:t>
            </a:r>
            <a:r>
              <a:rPr lang="en-US" sz="2000" b="1" dirty="0">
                <a:cs typeface="Times New Roman" panose="02020603050405020304" pitchFamily="18" charset="0"/>
              </a:rPr>
              <a:t>:</a:t>
            </a:r>
            <a:r>
              <a:rPr lang="ru-RU" sz="2000" dirty="0">
                <a:cs typeface="Times New Roman" panose="02020603050405020304" pitchFamily="18" charset="0"/>
              </a:rPr>
              <a:t> Разработка, изготовление и проведение комплексных (в том числе и </a:t>
            </a:r>
            <a:r>
              <a:rPr lang="ru-RU" sz="2000" dirty="0" smtClean="0">
                <a:cs typeface="Times New Roman" panose="02020603050405020304" pitchFamily="18" charset="0"/>
              </a:rPr>
              <a:t>лётных) испытаний </a:t>
            </a:r>
            <a:r>
              <a:rPr lang="ru-RU" sz="2000" dirty="0">
                <a:cs typeface="Times New Roman" panose="02020603050405020304" pitchFamily="18" charset="0"/>
              </a:rPr>
              <a:t>опытного образца малогабаритного лазерного </a:t>
            </a:r>
            <a:r>
              <a:rPr lang="ru-RU" sz="2000" dirty="0" smtClean="0">
                <a:cs typeface="Times New Roman" panose="02020603050405020304" pitchFamily="18" charset="0"/>
              </a:rPr>
              <a:t>газоанализатора </a:t>
            </a:r>
            <a:r>
              <a:rPr lang="ru-RU" sz="2000" dirty="0">
                <a:cs typeface="Times New Roman" panose="02020603050405020304" pitchFamily="18" charset="0"/>
              </a:rPr>
              <a:t>метана для на борту беспилотных воздушных судов </a:t>
            </a:r>
            <a:r>
              <a:rPr lang="ru-RU" sz="2000" dirty="0" smtClean="0">
                <a:cs typeface="Times New Roman" panose="02020603050405020304" pitchFamily="18" charset="0"/>
              </a:rPr>
              <a:t>лёгкого </a:t>
            </a:r>
            <a:r>
              <a:rPr lang="ru-RU" sz="2000" dirty="0"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cs typeface="Times New Roman" panose="02020603050405020304" pitchFamily="18" charset="0"/>
              </a:rPr>
              <a:t>сверхлёгкого </a:t>
            </a:r>
            <a:r>
              <a:rPr lang="ru-RU" sz="2000" dirty="0">
                <a:cs typeface="Times New Roman" panose="02020603050405020304" pitchFamily="18" charset="0"/>
              </a:rPr>
              <a:t>классов мультироторного типа.</a:t>
            </a:r>
          </a:p>
          <a:p>
            <a:pPr algn="just">
              <a:spcAft>
                <a:spcPts val="6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Назначение: </a:t>
            </a:r>
            <a:r>
              <a:rPr lang="ru-RU" sz="2000" dirty="0"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cs typeface="Times New Roman" panose="02020603050405020304" pitchFamily="18" charset="0"/>
              </a:rPr>
              <a:t>редназначен </a:t>
            </a:r>
            <a:r>
              <a:rPr lang="ru-RU" sz="2000" dirty="0">
                <a:cs typeface="Times New Roman" panose="02020603050405020304" pitchFamily="18" charset="0"/>
              </a:rPr>
              <a:t>для определения концентрации метана в воздухе в режиме реального времени </a:t>
            </a:r>
            <a:r>
              <a:rPr lang="ru-RU" sz="2000" dirty="0" smtClean="0">
                <a:cs typeface="Times New Roman" panose="02020603050405020304" pitchFamily="18" charset="0"/>
              </a:rPr>
              <a:t>при непрерывной </a:t>
            </a:r>
            <a:r>
              <a:rPr lang="ru-RU" sz="2000" dirty="0">
                <a:cs typeface="Times New Roman" panose="02020603050405020304" pitchFamily="18" charset="0"/>
              </a:rPr>
              <a:t>принудительной </a:t>
            </a:r>
            <a:r>
              <a:rPr lang="ru-RU" sz="2000" dirty="0" smtClean="0">
                <a:cs typeface="Times New Roman" panose="02020603050405020304" pitchFamily="18" charset="0"/>
              </a:rPr>
              <a:t>прокачке </a:t>
            </a:r>
            <a:r>
              <a:rPr lang="ru-RU" sz="2000" dirty="0">
                <a:cs typeface="Times New Roman" panose="02020603050405020304" pitchFamily="18" charset="0"/>
              </a:rPr>
              <a:t>воздуха через блок оптико-акустических детекторов и передачи результатов измерений в бортовую геофизическую информационно-измерительную </a:t>
            </a:r>
            <a:r>
              <a:rPr lang="ru-RU" sz="2000" dirty="0" smtClean="0">
                <a:cs typeface="Times New Roman" panose="02020603050405020304" pitchFamily="18" charset="0"/>
              </a:rPr>
              <a:t>систему </a:t>
            </a:r>
            <a:r>
              <a:rPr lang="ru-RU" sz="2000" dirty="0">
                <a:cs typeface="Times New Roman" panose="02020603050405020304" pitchFamily="18" charset="0"/>
              </a:rPr>
              <a:t>для дальнейшей обработки и регистрации в энергонезависимом запоминающем устройстве.</a:t>
            </a:r>
          </a:p>
          <a:p>
            <a:pPr algn="just">
              <a:spcAft>
                <a:spcPts val="6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Область применения: </a:t>
            </a:r>
            <a:r>
              <a:rPr lang="ru-RU" sz="2000" dirty="0">
                <a:cs typeface="Times New Roman" panose="02020603050405020304" pitchFamily="18" charset="0"/>
              </a:rPr>
              <a:t>Оперативное </a:t>
            </a:r>
            <a:r>
              <a:rPr lang="ru-RU" sz="2000" dirty="0" smtClean="0">
                <a:cs typeface="Times New Roman" panose="02020603050405020304" pitchFamily="18" charset="0"/>
              </a:rPr>
              <a:t>получение </a:t>
            </a:r>
            <a:r>
              <a:rPr lang="ru-RU" sz="2000" dirty="0">
                <a:cs typeface="Times New Roman" panose="02020603050405020304" pitchFamily="18" charset="0"/>
              </a:rPr>
              <a:t>карты </a:t>
            </a:r>
            <a:r>
              <a:rPr lang="ru-RU" sz="2000" dirty="0" smtClean="0">
                <a:cs typeface="Times New Roman" panose="02020603050405020304" pitchFamily="18" charset="0"/>
              </a:rPr>
              <a:t>концентрации </a:t>
            </a:r>
            <a:r>
              <a:rPr lang="ru-RU" sz="2000" dirty="0">
                <a:cs typeface="Times New Roman" panose="02020603050405020304" pitchFamily="18" charset="0"/>
              </a:rPr>
              <a:t>метана необходимо для выявления перспективных участков по залежам углеводородных полезных ископаемых (геологоразведка), выявления мест утечки в магистральных трубопроводах, экологического мониторинга состояния окружающей среды (оценка вредных выбросов различных предприятий, отвалов горно- перерабатывающих комбинатов и рудников</a:t>
            </a:r>
            <a:r>
              <a:rPr lang="ru-RU" sz="2000" dirty="0" smtClean="0">
                <a:cs typeface="Times New Roman" panose="02020603050405020304" pitchFamily="18" charset="0"/>
              </a:rPr>
              <a:t>).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72597" y="6453337"/>
            <a:ext cx="636555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26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499" y="3768902"/>
            <a:ext cx="3432793" cy="2398143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0097" y="3869917"/>
            <a:ext cx="3153459" cy="2054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299105" y="763618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695400" y="6167045"/>
            <a:ext cx="1068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cs typeface="Times New Roman" panose="02020603050405020304" pitchFamily="18" charset="0"/>
              </a:rPr>
              <a:t>Профиль пучка выходного излучения через асферическую линзу C028TME-F (фокусное расстояние 5.95 мм, на расстоянии 90 мм от источника при силе тока 150 мА и температуре 25 градусов)</a:t>
            </a:r>
            <a:r>
              <a:rPr lang="ru-RU" sz="135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9147" y="4115818"/>
            <a:ext cx="1926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cs typeface="Times New Roman" panose="02020603050405020304" pitchFamily="18" charset="0"/>
              </a:rPr>
              <a:t>Спектр поглощения метана в среднем ИК-диапазоне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4844" y="132009"/>
            <a:ext cx="8781020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ru-RU"/>
            </a:defPPr>
            <a:lvl1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ru-RU" sz="3600" dirty="0" smtClean="0"/>
              <a:t>Газовый анализатор</a:t>
            </a:r>
            <a:endParaRPr lang="ru-RU" sz="3600" dirty="0"/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AB66F521-46F4-4353-8479-B66E1D018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676042" y="-666337"/>
            <a:ext cx="3078622" cy="597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944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7408" y="1340768"/>
            <a:ext cx="10801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 algn="just">
              <a:buAutoNum type="arabicPeriod"/>
            </a:pPr>
            <a:r>
              <a:rPr lang="ru-RU" sz="2800" dirty="0"/>
              <a:t>Созданный прибор позволяет обнаруживать углеводороды по связи С-Н.</a:t>
            </a:r>
          </a:p>
          <a:p>
            <a:pPr marL="542925" indent="-542925" algn="just">
              <a:buAutoNum type="arabicPeriod"/>
            </a:pPr>
            <a:r>
              <a:rPr lang="ru-RU" sz="2800" dirty="0"/>
              <a:t>Чувствительность превышает все мировые аналоги и составляет первые части на миллион.</a:t>
            </a:r>
          </a:p>
          <a:p>
            <a:pPr marL="542925" indent="-542925" algn="just">
              <a:buAutoNum type="arabicPeriod"/>
            </a:pPr>
            <a:r>
              <a:rPr lang="ru-RU" sz="2800" dirty="0"/>
              <a:t>Чувствительность датчика выше кларкового содержания метана в атмосфере.</a:t>
            </a:r>
          </a:p>
          <a:p>
            <a:pPr marL="542925" indent="-542925" algn="just">
              <a:buAutoNum type="arabicPeriod"/>
            </a:pPr>
            <a:r>
              <a:rPr lang="ru-RU" sz="2800" dirty="0"/>
              <a:t>Разработанное оборудование может применяться для поисков углеводородов, разломов, утечек на объектах газового хозяйства в</a:t>
            </a:r>
            <a:r>
              <a:rPr lang="ru-RU" sz="2800" dirty="0" smtClean="0"/>
              <a:t> </a:t>
            </a:r>
            <a:r>
              <a:rPr lang="ru-RU" sz="2800" dirty="0"/>
              <a:t>самых ранних стадиях, при </a:t>
            </a:r>
            <a:r>
              <a:rPr lang="ru-RU" sz="2800"/>
              <a:t>экологических </a:t>
            </a:r>
            <a:r>
              <a:rPr lang="ru-RU" sz="2800" smtClean="0"/>
              <a:t>исследованиях.</a:t>
            </a:r>
            <a:endParaRPr lang="ru-RU" sz="2800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63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43472" y="332656"/>
            <a:ext cx="8781020" cy="623248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ru-RU"/>
            </a:defPPr>
            <a:lvl1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ru-RU" sz="3600" dirty="0"/>
              <a:t>Газовый анализатор</a:t>
            </a:r>
          </a:p>
        </p:txBody>
      </p:sp>
    </p:spTree>
    <p:extLst>
      <p:ext uri="{BB962C8B-B14F-4D97-AF65-F5344CB8AC3E}">
        <p14:creationId xmlns:p14="http://schemas.microsoft.com/office/powerpoint/2010/main" val="26316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35709" y="302166"/>
            <a:ext cx="11235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buSzPts val="1200"/>
              <a:tabLst>
                <a:tab pos="866140" algn="l"/>
              </a:tabLst>
            </a:pPr>
            <a:r>
              <a:rPr lang="ru-RU" sz="2800" b="1" cap="all" dirty="0" smtClean="0">
                <a:cs typeface="Times New Roman" panose="02020603050405020304" pitchFamily="18" charset="0"/>
              </a:rPr>
              <a:t>«Бортовой гамма-спектрометр </a:t>
            </a:r>
            <a:br>
              <a:rPr lang="ru-RU" sz="2800" b="1" cap="all" dirty="0" smtClean="0">
                <a:cs typeface="Times New Roman" panose="02020603050405020304" pitchFamily="18" charset="0"/>
              </a:rPr>
            </a:br>
            <a:r>
              <a:rPr lang="ru-RU" sz="2800" b="1" cap="all" dirty="0" smtClean="0">
                <a:cs typeface="Times New Roman" panose="02020603050405020304" pitchFamily="18" charset="0"/>
              </a:rPr>
              <a:t>для </a:t>
            </a:r>
            <a:r>
              <a:rPr lang="ru-RU" sz="2800" b="1" cap="all" dirty="0">
                <a:cs typeface="Times New Roman" panose="02020603050405020304" pitchFamily="18" charset="0"/>
              </a:rPr>
              <a:t>беспилотного летательного </a:t>
            </a:r>
            <a:r>
              <a:rPr lang="ru-RU" sz="2800" b="1" cap="all" dirty="0" smtClean="0">
                <a:cs typeface="Times New Roman" panose="02020603050405020304" pitchFamily="18" charset="0"/>
              </a:rPr>
              <a:t>аппарата</a:t>
            </a:r>
            <a:r>
              <a:rPr lang="ru-RU" sz="2800" b="1" dirty="0" smtClean="0"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35360" y="2492896"/>
            <a:ext cx="11516941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>
                <a:cs typeface="Times New Roman" panose="02020603050405020304" pitchFamily="18" charset="0"/>
              </a:rPr>
              <a:t>Назначение</a:t>
            </a:r>
            <a:r>
              <a:rPr lang="en-US" sz="2000" b="1" dirty="0">
                <a:cs typeface="Times New Roman" panose="02020603050405020304" pitchFamily="18" charset="0"/>
              </a:rPr>
              <a:t>: </a:t>
            </a:r>
            <a:r>
              <a:rPr lang="ru-RU" sz="2000" dirty="0">
                <a:cs typeface="Times New Roman" panose="02020603050405020304" pitchFamily="18" charset="0"/>
              </a:rPr>
              <a:t>Для измерений ряда параметров естественной радиоактивности обследуемых районов (определение интегральной и раздельной  радиоактивности U, Th, K, соотношений Th/U, U/K, Th/K) путем регистрации гамма-излучения и накопления зарегистрированной информации в виде статистических распределений по энергии (спектров) и передачи их в компьютер для дальнейшей обработки. </a:t>
            </a:r>
            <a:r>
              <a:rPr lang="ru-RU" sz="2000" dirty="0" smtClean="0">
                <a:cs typeface="Times New Roman" panose="02020603050405020304" pitchFamily="18" charset="0"/>
              </a:rPr>
              <a:t>Представляет </a:t>
            </a:r>
            <a:r>
              <a:rPr lang="ru-RU" sz="2000" dirty="0">
                <a:cs typeface="Times New Roman" panose="02020603050405020304" pitchFamily="18" charset="0"/>
              </a:rPr>
              <a:t>функционально законченную информационно-измерительную систему, способную принимать дополнительные данные от спутниковой навигационной </a:t>
            </a:r>
            <a:r>
              <a:rPr lang="ru-RU" sz="2000" dirty="0" smtClean="0">
                <a:cs typeface="Times New Roman" panose="02020603050405020304" pitchFamily="18" charset="0"/>
              </a:rPr>
              <a:t>системы </a:t>
            </a:r>
            <a:r>
              <a:rPr lang="ru-RU" sz="2000" dirty="0">
                <a:cs typeface="Times New Roman" panose="02020603050405020304" pitchFamily="18" charset="0"/>
              </a:rPr>
              <a:t>(мировое время, координаты), структурировать полученные данные, обеспечивать их регистрацию и хранение в энергонезависимой </a:t>
            </a:r>
            <a:r>
              <a:rPr lang="ru-RU" sz="2000" dirty="0" smtClean="0">
                <a:cs typeface="Times New Roman" panose="02020603050405020304" pitchFamily="18" charset="0"/>
              </a:rPr>
              <a:t>памяти, а также экспортировать их в </a:t>
            </a:r>
            <a:r>
              <a:rPr lang="ru-RU" sz="2000" dirty="0">
                <a:cs typeface="Times New Roman" panose="02020603050405020304" pitchFamily="18" charset="0"/>
              </a:rPr>
              <a:t>штатный радиоканал согласованными пакетами и во внешний компьютер через стандартные порты ввода/вывода. </a:t>
            </a:r>
          </a:p>
          <a:p>
            <a:pPr algn="just">
              <a:spcAft>
                <a:spcPts val="600"/>
              </a:spcAft>
            </a:pPr>
            <a:r>
              <a:rPr lang="ru-RU" sz="2000" b="1" dirty="0" smtClean="0">
                <a:cs typeface="Times New Roman" panose="02020603050405020304" pitchFamily="18" charset="0"/>
              </a:rPr>
              <a:t>Область </a:t>
            </a:r>
            <a:r>
              <a:rPr lang="ru-RU" sz="2000" b="1" dirty="0">
                <a:cs typeface="Times New Roman" panose="02020603050405020304" pitchFamily="18" charset="0"/>
              </a:rPr>
              <a:t>применения</a:t>
            </a:r>
            <a:r>
              <a:rPr lang="en-US" sz="2000" b="1" dirty="0"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cs typeface="Times New Roman" panose="02020603050405020304" pitchFamily="18" charset="0"/>
              </a:rPr>
              <a:t>Геолого-геофизические исследования, </a:t>
            </a:r>
            <a:r>
              <a:rPr lang="ru-RU" sz="2000" dirty="0">
                <a:cs typeface="Times New Roman" panose="02020603050405020304" pitchFamily="18" charset="0"/>
              </a:rPr>
              <a:t>экологический мониторинг и мониторинг состояния радиационно опасных объектов.  </a:t>
            </a:r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29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2383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476672"/>
            <a:ext cx="7380820" cy="51244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Технические характеристики прибора</a:t>
            </a:r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69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54"/>
          <a:stretch/>
        </p:blipFill>
        <p:spPr>
          <a:xfrm>
            <a:off x="1199456" y="1220028"/>
            <a:ext cx="9729880" cy="53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8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558" y="332656"/>
            <a:ext cx="11665296" cy="590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Особенности разработанного магнитометрического канала и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обработки получаемой информации</a:t>
            </a: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AutoNum type="arabicPeriod"/>
            </a:pPr>
            <a:r>
              <a:rPr lang="ru-RU" sz="2000" dirty="0"/>
              <a:t>Высокая частота получения исходных данных на нерегулярной пространственной сети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AutoNum type="arabicPeriod"/>
            </a:pPr>
            <a:r>
              <a:rPr lang="ru-RU" sz="2000" dirty="0" smtClean="0"/>
              <a:t>Высокая </a:t>
            </a:r>
            <a:r>
              <a:rPr lang="ru-RU" sz="2000" dirty="0"/>
              <a:t>точность получаемых на выходе </a:t>
            </a:r>
            <a:r>
              <a:rPr lang="ru-RU" sz="2000" dirty="0" smtClean="0"/>
              <a:t>данных.</a:t>
            </a:r>
            <a:endParaRPr lang="ru-RU" sz="2000" dirty="0"/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AutoNum type="arabicPeriod"/>
            </a:pPr>
            <a:r>
              <a:rPr lang="ru-RU" sz="2000" dirty="0"/>
              <a:t>Построение </a:t>
            </a:r>
            <a:r>
              <a:rPr lang="ru-RU" sz="2000" dirty="0" smtClean="0"/>
              <a:t>согласованной </a:t>
            </a:r>
            <a:r>
              <a:rPr lang="ru-RU" sz="2000" dirty="0"/>
              <a:t>пространственной сети наблюденных данных.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AutoNum type="arabicPeriod"/>
            </a:pPr>
            <a:r>
              <a:rPr lang="ru-RU" sz="2000" dirty="0"/>
              <a:t>Полное томографическое описание магнитной индукции в верхнем </a:t>
            </a:r>
            <a:r>
              <a:rPr lang="ru-RU" sz="2000" dirty="0" smtClean="0"/>
              <a:t>полупространстве с возможностью построения сечений любой сложности.</a:t>
            </a:r>
            <a:endParaRPr lang="ru-RU" sz="2000" dirty="0"/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Tx/>
              <a:buAutoNum type="arabicPeriod"/>
            </a:pPr>
            <a:r>
              <a:rPr lang="ru-RU" sz="2000" dirty="0"/>
              <a:t>Построение карт дисперсии  </a:t>
            </a:r>
            <a:r>
              <a:rPr lang="ru-RU" sz="2000" dirty="0" smtClean="0"/>
              <a:t>магнитной </a:t>
            </a:r>
            <a:r>
              <a:rPr lang="ru-RU" sz="2000" dirty="0"/>
              <a:t>индукции.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AutoNum type="arabicPeriod"/>
            </a:pPr>
            <a:r>
              <a:rPr lang="ru-RU" sz="2000" dirty="0"/>
              <a:t>Вычисление пространственного градиента модуля магнитной </a:t>
            </a:r>
            <a:r>
              <a:rPr lang="ru-RU" sz="2000" dirty="0" smtClean="0"/>
              <a:t>индукции – математического вектора магнитного поля.</a:t>
            </a:r>
            <a:endParaRPr lang="ru-RU" sz="2000" dirty="0"/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AutoNum type="arabicPeriod" startAt="7"/>
            </a:pPr>
            <a:r>
              <a:rPr lang="ru-RU" sz="2000" dirty="0" smtClean="0"/>
              <a:t>Инструментальное </a:t>
            </a:r>
            <a:r>
              <a:rPr lang="ru-RU" sz="2000" dirty="0"/>
              <a:t>измерение вектора магнитной </a:t>
            </a:r>
            <a:r>
              <a:rPr lang="ru-RU" sz="2000" dirty="0" smtClean="0"/>
              <a:t>индукции и построение соответствующих карт.</a:t>
            </a:r>
          </a:p>
          <a:p>
            <a:pPr marL="457200" indent="-457200">
              <a:lnSpc>
                <a:spcPct val="114000"/>
              </a:lnSpc>
              <a:spcAft>
                <a:spcPts val="600"/>
              </a:spcAft>
              <a:buAutoNum type="arabicPeriod" startAt="7"/>
            </a:pPr>
            <a:r>
              <a:rPr lang="ru-RU" sz="2000" dirty="0" smtClean="0"/>
              <a:t>Определение центров магнитной массы, смены пород, определение одновозрастных пород (магнитная геохронология).</a:t>
            </a:r>
            <a:endParaRPr lang="ru-RU" sz="2000" dirty="0"/>
          </a:p>
        </p:txBody>
      </p:sp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712624" y="6453336"/>
            <a:ext cx="396528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4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3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813" y="1916832"/>
            <a:ext cx="3999993" cy="47073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299" y="1916832"/>
            <a:ext cx="4146827" cy="4707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5580" y="1202395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cs typeface="Times New Roman" panose="02020603050405020304" pitchFamily="18" charset="0"/>
              </a:rPr>
              <a:t>На жестком подвесе и в транспортировочном положении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7528" y="387932"/>
            <a:ext cx="8712968" cy="561692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defPPr>
              <a:defRPr lang="ru-RU"/>
            </a:defPPr>
            <a:lvl1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 Внешний вид гамма-спектрометра для БВС</a:t>
            </a:r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066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4794" y="1137890"/>
            <a:ext cx="9198032" cy="757130"/>
          </a:xfr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+mn-lt"/>
                <a:cs typeface="Times New Roman" panose="02020603050405020304" pitchFamily="18" charset="0"/>
              </a:rPr>
              <a:t>Эффект коллимации регистрации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гамма-квантов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в разработанном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гамма-спектрометре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(черная линия) по сравнению со стандартными кристаллами (красная линия). По оси ординат – эффективность регистрации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гамма-квантов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, по оси абсцисс – расстояние от источника в метрах.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4" y="2187807"/>
            <a:ext cx="8910000" cy="4320000"/>
          </a:xfrm>
        </p:spPr>
      </p:pic>
      <p:sp>
        <p:nvSpPr>
          <p:cNvPr id="3" name="TextBox 2"/>
          <p:cNvSpPr txBox="1"/>
          <p:nvPr/>
        </p:nvSpPr>
        <p:spPr>
          <a:xfrm>
            <a:off x="2855640" y="332656"/>
            <a:ext cx="6197554" cy="51244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>
            <a:lvl1pPr algn="ctr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Гамма-спектрометр</a:t>
            </a:r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0365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7448" y="404664"/>
            <a:ext cx="9631982" cy="9556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Гамма-спектрометр для БВС.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Испытание </a:t>
            </a: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полетных </a:t>
            </a:r>
            <a:r>
              <a:rPr 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условиях</a:t>
            </a:r>
            <a:endParaRPr lang="ru-RU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507420"/>
            <a:ext cx="3779999" cy="5040000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052" y="1507420"/>
            <a:ext cx="3779999" cy="5040000"/>
          </a:xfrm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68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090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476672"/>
            <a:ext cx="7886700" cy="9556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Гамма-спектрометр для БВС.</a:t>
            </a:r>
            <a:b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Опытные полевые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700808"/>
            <a:ext cx="10515600" cy="4594078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ru-RU" sz="2400" dirty="0"/>
              <a:t>На полигоне в ходе полевых работ в Хакасии (Ербинский некк) были проведены испытания гамма-спектрометра для БВС: </a:t>
            </a:r>
          </a:p>
          <a:p>
            <a:pPr marL="266700" indent="-266700" algn="just"/>
            <a:r>
              <a:rPr lang="ru-RU" sz="2400" dirty="0" smtClean="0"/>
              <a:t>Съёмка гамма-излучения </a:t>
            </a:r>
            <a:r>
              <a:rPr lang="ru-RU" sz="2400" dirty="0"/>
              <a:t>естественных радионуклидов на участке площадью 1 кв. км. Расстояние между профилями 10 м</a:t>
            </a:r>
            <a:r>
              <a:rPr lang="ru-RU" sz="2400" dirty="0" smtClean="0"/>
              <a:t>. Высота – 1,5м.</a:t>
            </a:r>
            <a:endParaRPr lang="ru-RU" sz="2400" dirty="0"/>
          </a:p>
          <a:p>
            <a:pPr marL="266700" indent="-266700" algn="just"/>
            <a:r>
              <a:rPr lang="ru-RU" sz="2400" dirty="0" smtClean="0"/>
              <a:t>Съёмка в </a:t>
            </a:r>
            <a:r>
              <a:rPr lang="ru-RU" sz="2400" dirty="0"/>
              <a:t>режиме непрерывной записи спектров при скорости перемещения прибора 4 км</a:t>
            </a:r>
            <a:r>
              <a:rPr lang="en-US" sz="2400" dirty="0"/>
              <a:t>/</a:t>
            </a:r>
            <a:r>
              <a:rPr lang="ru-RU" sz="2400" dirty="0"/>
              <a:t>час. Время интегрирования 10 сек. </a:t>
            </a:r>
          </a:p>
          <a:p>
            <a:pPr marL="266700" indent="-266700" algn="just"/>
            <a:r>
              <a:rPr lang="ru-RU" sz="2400" dirty="0" smtClean="0"/>
              <a:t>Съёмка гамма-спектрометрами</a:t>
            </a:r>
            <a:r>
              <a:rPr lang="ru-RU" sz="2400" dirty="0"/>
              <a:t>, состоящими из </a:t>
            </a:r>
            <a:r>
              <a:rPr lang="ru-RU" sz="2400" dirty="0" smtClean="0"/>
              <a:t>2-х, не 4-х, блоков </a:t>
            </a:r>
            <a:r>
              <a:rPr lang="ru-RU" sz="2400" dirty="0"/>
              <a:t>д</a:t>
            </a:r>
            <a:r>
              <a:rPr lang="ru-RU" sz="2400" dirty="0" smtClean="0"/>
              <a:t>етектирования</a:t>
            </a:r>
            <a:r>
              <a:rPr lang="ru-RU" sz="2400" dirty="0"/>
              <a:t>.</a:t>
            </a:r>
          </a:p>
          <a:p>
            <a:pPr marL="266700" indent="-266700" algn="just"/>
            <a:r>
              <a:rPr lang="ru-RU" sz="2400" dirty="0" smtClean="0"/>
              <a:t>Для проверки проведена </a:t>
            </a:r>
            <a:r>
              <a:rPr lang="ru-RU" sz="2400" dirty="0"/>
              <a:t>наземная точечная </a:t>
            </a:r>
            <a:r>
              <a:rPr lang="ru-RU" sz="2400" dirty="0" smtClean="0"/>
              <a:t>съёмка </a:t>
            </a:r>
            <a:r>
              <a:rPr lang="ru-RU" sz="2400" dirty="0"/>
              <a:t>по нескольким профилям с помощью спектрометра МКСП-01 (Радек, СПб) и площадная наземная съемка специалистами Томского Политехнического Университета на всем участке с помощью </a:t>
            </a:r>
            <a:r>
              <a:rPr lang="en-US" sz="2400" dirty="0"/>
              <a:t>GS</a:t>
            </a:r>
            <a:r>
              <a:rPr lang="ru-RU" sz="2400" dirty="0"/>
              <a:t> 512 (Чехия</a:t>
            </a:r>
            <a:r>
              <a:rPr lang="ru-RU" sz="2400" dirty="0" smtClean="0"/>
              <a:t>).</a:t>
            </a:r>
            <a:endParaRPr lang="ru-RU" sz="2400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3364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419" y="188640"/>
            <a:ext cx="11405213" cy="10664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Сравнение данных, полученные с помощью разработанного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аэрогамма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-спектрометра (слева) и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наземной съёмки ТПУ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 использованием стандартного оборудования (справа),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Ербинский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некк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4404" y="1596127"/>
            <a:ext cx="3638496" cy="341632"/>
          </a:xfr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800" b="0" dirty="0">
                <a:solidFill>
                  <a:prstClr val="black"/>
                </a:solidFill>
              </a:rPr>
              <a:t>Карта </a:t>
            </a:r>
            <a:r>
              <a:rPr lang="ru-RU" sz="1800" b="0" dirty="0" smtClean="0">
                <a:solidFill>
                  <a:prstClr val="black"/>
                </a:solidFill>
              </a:rPr>
              <a:t>содержания </a:t>
            </a:r>
            <a:r>
              <a:rPr lang="ru-RU" sz="1800" b="0" dirty="0">
                <a:solidFill>
                  <a:prstClr val="black"/>
                </a:solidFill>
              </a:rPr>
              <a:t>калия, </a:t>
            </a:r>
            <a:r>
              <a:rPr lang="ru-RU" sz="1800" b="0" dirty="0" smtClean="0">
                <a:solidFill>
                  <a:prstClr val="black"/>
                </a:solidFill>
              </a:rPr>
              <a:t>импульс</a:t>
            </a:r>
            <a:endParaRPr lang="ru-RU" sz="1800" b="0" dirty="0">
              <a:solidFill>
                <a:prstClr val="black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2042199"/>
            <a:ext cx="4680520" cy="423482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71143" y="1596127"/>
            <a:ext cx="3986217" cy="341632"/>
          </a:xfr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800" b="0" dirty="0">
                <a:solidFill>
                  <a:prstClr val="black"/>
                </a:solidFill>
              </a:rPr>
              <a:t>Карта </a:t>
            </a:r>
            <a:r>
              <a:rPr lang="ru-RU" sz="1800" b="0" dirty="0" smtClean="0">
                <a:solidFill>
                  <a:prstClr val="black"/>
                </a:solidFill>
              </a:rPr>
              <a:t>содержания </a:t>
            </a:r>
            <a:r>
              <a:rPr lang="ru-RU" sz="1800" b="0" dirty="0">
                <a:solidFill>
                  <a:prstClr val="black"/>
                </a:solidFill>
              </a:rPr>
              <a:t>калия, </a:t>
            </a:r>
            <a:r>
              <a:rPr lang="en-US" sz="1800" b="0" dirty="0">
                <a:solidFill>
                  <a:prstClr val="black"/>
                </a:solidFill>
              </a:rPr>
              <a:t>SK 512</a:t>
            </a:r>
            <a:r>
              <a:rPr lang="ru-RU" sz="1800" b="0" dirty="0">
                <a:solidFill>
                  <a:prstClr val="black"/>
                </a:solidFill>
              </a:rPr>
              <a:t>, % </a:t>
            </a:r>
            <a:r>
              <a:rPr lang="en-US" sz="1800" b="0" dirty="0">
                <a:solidFill>
                  <a:prstClr val="black"/>
                </a:solidFill>
              </a:rPr>
              <a:t>K</a:t>
            </a:r>
            <a:endParaRPr lang="ru-RU" sz="1800" b="0" dirty="0">
              <a:solidFill>
                <a:prstClr val="black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51984" y="1937759"/>
            <a:ext cx="4824536" cy="4339269"/>
          </a:xfrm>
          <a:prstGeom prst="rect">
            <a:avLst/>
          </a:prstGeom>
        </p:spPr>
      </p:pic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909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60648"/>
            <a:ext cx="11449272" cy="734047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Коэффициент корреляции между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данными, полученными с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помощью разработанного гамма-спектрометра и данными стандартной наземной съёмки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029598"/>
            <a:ext cx="5904656" cy="5338752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825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8989" y="188640"/>
            <a:ext cx="11529629" cy="10664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buClr>
                <a:schemeClr val="accent1"/>
              </a:buClr>
              <a:buSzPct val="80000"/>
              <a:buFont typeface="Wingdings 3" charset="2"/>
            </a:pPr>
            <a:r>
              <a:rPr lang="ru-RU" dirty="0">
                <a:solidFill>
                  <a:srgbClr val="002060"/>
                </a:solidFill>
              </a:rPr>
              <a:t>Сравнение данных, полученные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помощью разработанного аэрогамма-спектрометра (слева) и </a:t>
            </a:r>
            <a:r>
              <a:rPr lang="ru-RU" dirty="0" smtClean="0">
                <a:solidFill>
                  <a:srgbClr val="002060"/>
                </a:solidFill>
              </a:rPr>
              <a:t>наземной съёмки ТПУ </a:t>
            </a:r>
            <a:r>
              <a:rPr lang="ru-RU" dirty="0">
                <a:solidFill>
                  <a:srgbClr val="002060"/>
                </a:solidFill>
              </a:rPr>
              <a:t>с использованием стандартного оборудования (справа), Ербинский </a:t>
            </a:r>
            <a:r>
              <a:rPr lang="ru-RU" dirty="0" smtClean="0">
                <a:solidFill>
                  <a:srgbClr val="002060"/>
                </a:solidFill>
              </a:rPr>
              <a:t>некк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7" y="2135291"/>
            <a:ext cx="4776628" cy="43200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23218" y="1706462"/>
            <a:ext cx="3163391" cy="286232"/>
          </a:xfrm>
        </p:spPr>
        <p:txBody>
          <a:bodyPr wrap="square" anchor="ctr" anchorCtr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b="0" dirty="0"/>
              <a:t>Карта содержаний тория, SK 512, </a:t>
            </a:r>
            <a:r>
              <a:rPr lang="en-US" sz="1400" b="0" dirty="0"/>
              <a:t> ppm</a:t>
            </a:r>
            <a:endParaRPr lang="ru-RU" sz="1400" b="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2135291"/>
            <a:ext cx="5185781" cy="4451899"/>
          </a:xfrm>
        </p:spPr>
      </p:pic>
      <p:sp>
        <p:nvSpPr>
          <p:cNvPr id="7" name="Прямоугольник 6"/>
          <p:cNvSpPr/>
          <p:nvPr/>
        </p:nvSpPr>
        <p:spPr>
          <a:xfrm>
            <a:off x="1087090" y="1706462"/>
            <a:ext cx="39737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/>
              <a:t>Карта содержаний тория, </a:t>
            </a:r>
            <a:r>
              <a:rPr lang="ru-RU" sz="1400" dirty="0" smtClean="0"/>
              <a:t>импульс</a:t>
            </a:r>
            <a:endParaRPr lang="ru-RU" sz="1400" dirty="0"/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156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57" y="332656"/>
            <a:ext cx="11809312" cy="734047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Коэффициент корреляции между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данными,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полученными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гамма-спектрометром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стандартной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наземной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съёмкой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1196752"/>
            <a:ext cx="6192688" cy="5440414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907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9496" y="1719409"/>
            <a:ext cx="3312368" cy="313932"/>
          </a:xfrm>
        </p:spPr>
        <p:txBody>
          <a:bodyPr wrap="square">
            <a:spAutoFit/>
          </a:bodyPr>
          <a:lstStyle/>
          <a:p>
            <a:pPr algn="ctr"/>
            <a:r>
              <a:rPr lang="ru-RU" sz="1600" b="0" dirty="0"/>
              <a:t>Карта содержаний урана, </a:t>
            </a:r>
            <a:r>
              <a:rPr lang="ru-RU" sz="1600" b="0" dirty="0" err="1" smtClean="0"/>
              <a:t>имрпульс</a:t>
            </a:r>
            <a:endParaRPr lang="ru-RU" sz="1600" b="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2094173"/>
            <a:ext cx="4896544" cy="443117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131115" y="1719409"/>
            <a:ext cx="3690409" cy="313932"/>
          </a:xfrm>
        </p:spPr>
        <p:txBody>
          <a:bodyPr vert="horz" wrap="square" lIns="91440" tIns="45720" rIns="91440" bIns="45720" rtlCol="0" anchor="b">
            <a:spAutoFit/>
          </a:bodyPr>
          <a:lstStyle/>
          <a:p>
            <a:pPr algn="ctr"/>
            <a:r>
              <a:rPr lang="ru-RU" sz="1600" b="0" dirty="0"/>
              <a:t>Карта содержаний урана, </a:t>
            </a:r>
            <a:r>
              <a:rPr lang="ru-RU" sz="1600" b="0" dirty="0" err="1"/>
              <a:t>ppm</a:t>
            </a:r>
            <a:r>
              <a:rPr lang="ru-RU" sz="1600" b="0" dirty="0"/>
              <a:t> U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072" y="2033341"/>
            <a:ext cx="4464496" cy="4572736"/>
          </a:xfrm>
        </p:spPr>
      </p:pic>
      <p:sp>
        <p:nvSpPr>
          <p:cNvPr id="7" name="Прямоугольник 6"/>
          <p:cNvSpPr/>
          <p:nvPr/>
        </p:nvSpPr>
        <p:spPr>
          <a:xfrm>
            <a:off x="55386" y="320341"/>
            <a:ext cx="11945269" cy="106644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None/>
            </a:pPr>
            <a:r>
              <a:rPr lang="ru-RU" sz="2400" b="1" dirty="0">
                <a:solidFill>
                  <a:srgbClr val="002060"/>
                </a:solidFill>
              </a:rPr>
              <a:t>Сравнение данных, полученные с помощью разработанного </a:t>
            </a:r>
            <a:r>
              <a:rPr lang="ru-RU" sz="2400" b="1" dirty="0" err="1">
                <a:solidFill>
                  <a:srgbClr val="002060"/>
                </a:solidFill>
              </a:rPr>
              <a:t>аэрогамма</a:t>
            </a:r>
            <a:r>
              <a:rPr lang="ru-RU" sz="2400" b="1" dirty="0">
                <a:solidFill>
                  <a:srgbClr val="002060"/>
                </a:solidFill>
              </a:rPr>
              <a:t>-спектрометра (слева) и </a:t>
            </a:r>
            <a:r>
              <a:rPr lang="ru-RU" sz="2400" b="1" dirty="0" smtClean="0">
                <a:solidFill>
                  <a:srgbClr val="002060"/>
                </a:solidFill>
              </a:rPr>
              <a:t>наземной съемки ТПУ </a:t>
            </a:r>
            <a:r>
              <a:rPr lang="ru-RU" sz="2400" b="1" dirty="0">
                <a:solidFill>
                  <a:srgbClr val="002060"/>
                </a:solidFill>
              </a:rPr>
              <a:t>с использованием стандартного оборудования (справа), </a:t>
            </a:r>
            <a:r>
              <a:rPr lang="ru-RU" sz="2400" b="1" dirty="0" err="1">
                <a:solidFill>
                  <a:srgbClr val="002060"/>
                </a:solidFill>
              </a:rPr>
              <a:t>Ербинский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некк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6612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426847"/>
            <a:ext cx="11665296" cy="734047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Коэффициент корреляции между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данными,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полученными с помощью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гамма-спектрометра и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стандартной наземной съёмки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41" y="1286549"/>
            <a:ext cx="6192211" cy="5382811"/>
          </a:xfrm>
        </p:spPr>
      </p:pic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78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7850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3432" y="37654"/>
            <a:ext cx="9721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cap="all" dirty="0" smtClean="0">
                <a:cs typeface="Times New Roman" panose="02020603050405020304" pitchFamily="18" charset="0"/>
              </a:rPr>
              <a:t>«</a:t>
            </a:r>
            <a:r>
              <a:rPr lang="ru-RU" sz="1600" b="1" cap="all" dirty="0">
                <a:cs typeface="Times New Roman" panose="02020603050405020304" pitchFamily="18" charset="0"/>
              </a:rPr>
              <a:t>Разработка бортовой аэрогеофизической информационно-измерительной системы для беспилотных летательных аппаратов». </a:t>
            </a:r>
            <a:r>
              <a:rPr lang="ru-RU" sz="1600" b="1" cap="all" dirty="0" err="1" smtClean="0">
                <a:cs typeface="Times New Roman" panose="02020603050405020304" pitchFamily="18" charset="0"/>
              </a:rPr>
              <a:t>агиис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35832" y="3690534"/>
            <a:ext cx="861628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cs typeface="Times New Roman" panose="02020603050405020304" pitchFamily="18" charset="0"/>
              </a:rPr>
              <a:t>Магнитометр</a:t>
            </a:r>
            <a:endParaRPr lang="ru-RU" sz="1600" b="1" dirty="0"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ru-RU" sz="1600" b="1" cap="all" dirty="0" smtClean="0">
                <a:cs typeface="Times New Roman" panose="02020603050405020304" pitchFamily="18" charset="0"/>
              </a:rPr>
              <a:t>«</a:t>
            </a:r>
            <a:r>
              <a:rPr lang="ru-RU" sz="1600" b="1" cap="all" dirty="0">
                <a:cs typeface="Times New Roman" panose="02020603050405020304" pitchFamily="18" charset="0"/>
              </a:rPr>
              <a:t>Разработка бортового высокочастотного векторного магнитометра для беспилотных летательных аппаратов</a:t>
            </a:r>
            <a:r>
              <a:rPr lang="ru-RU" sz="1600" b="1" cap="all">
                <a:cs typeface="Times New Roman" panose="02020603050405020304" pitchFamily="18" charset="0"/>
              </a:rPr>
              <a:t>». </a:t>
            </a:r>
            <a:endParaRPr lang="ru-RU" sz="1600" b="1" dirty="0"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199456" y="1345647"/>
          <a:ext cx="9540000" cy="226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13875604"/>
                    </a:ext>
                  </a:extLst>
                </a:gridCol>
                <a:gridCol w="4427432">
                  <a:extLst>
                    <a:ext uri="{9D8B030D-6E8A-4147-A177-3AD203B41FA5}">
                      <a16:colId xmlns:a16="http://schemas.microsoft.com/office/drawing/2014/main" val="336474045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Время готовности к работе, мин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не более 5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4729491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Время непрерывной работы, ч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не более 5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857941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Аккумуляторная батарея,</a:t>
                      </a:r>
                      <a:r>
                        <a:rPr lang="ru-RU" sz="1400" baseline="0" dirty="0" smtClean="0">
                          <a:latin typeface="+mj-lt"/>
                        </a:rPr>
                        <a:t> В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12±3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565919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Технологический перерыв, мин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</a:rPr>
                        <a:t>не менее 15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3899142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Потребляемая мощность, ВА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не более 5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9182870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Ресурс, ч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32446276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Срок службы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+mj-lt"/>
                        </a:rPr>
                        <a:t>не менее 2-х лет с наработкой на отказ не менее 500 ч</a:t>
                      </a:r>
                      <a:endParaRPr lang="ru-RU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331270490"/>
                  </a:ext>
                </a:extLst>
              </a:tr>
            </a:tbl>
          </a:graphicData>
        </a:graphic>
      </p:graphicFrame>
      <p:sp>
        <p:nvSpPr>
          <p:cNvPr id="8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712624" y="6453336"/>
            <a:ext cx="396528" cy="365125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271464" y="4941168"/>
          <a:ext cx="9505056" cy="180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983107">
                  <a:extLst>
                    <a:ext uri="{9D8B030D-6E8A-4147-A177-3AD203B41FA5}">
                      <a16:colId xmlns:a16="http://schemas.microsoft.com/office/drawing/2014/main" val="13875604"/>
                    </a:ext>
                  </a:extLst>
                </a:gridCol>
                <a:gridCol w="2521949">
                  <a:extLst>
                    <a:ext uri="{9D8B030D-6E8A-4147-A177-3AD203B41FA5}">
                      <a16:colId xmlns:a16="http://schemas.microsoft.com/office/drawing/2014/main" val="3364740451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Полёты </a:t>
                      </a:r>
                      <a:r>
                        <a:rPr lang="ru-RU" sz="1600" b="1" dirty="0">
                          <a:effectLst/>
                        </a:rPr>
                        <a:t>на легком </a:t>
                      </a:r>
                      <a:r>
                        <a:rPr lang="ru-RU" sz="1600" b="1" dirty="0" smtClean="0">
                          <a:effectLst/>
                        </a:rPr>
                        <a:t>мультироторе,  </a:t>
                      </a:r>
                      <a:r>
                        <a:rPr lang="ru-RU" sz="1600" b="1" dirty="0">
                          <a:effectLst/>
                        </a:rPr>
                        <a:t>высота 12 м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44444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Шумы при равномерном полете (крейсерская скорость), нТл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0.9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4729491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Шумы при ускорении (развороты, порывы ветра), нТл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8579419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Модуль вектора магнитной индукции, нТл: Контрольная точка начальная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60051.0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565919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Модуль вектора магнитной индукции, нТл: Контрольная точка конечная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60051.4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238991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35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404664"/>
            <a:ext cx="11161240" cy="1066446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Сравнительная точечная (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30 сек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 наземная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съёмка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 профилю с помощью аэрогамма-спектрометра (объем кристаллов BGO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2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х0,076 л,</a:t>
            </a:r>
            <a:r>
              <a:rPr lang="en-US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около 1 кг) </a:t>
            </a:r>
            <a:r>
              <a:rPr lang="ru-RU" sz="2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 гамма-спектрометра МКСП-01 (объем кристалла NaI 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0,4 л, около 1,5 кг) </a:t>
            </a:r>
            <a:endParaRPr lang="ru-RU" sz="24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352" y="1736392"/>
            <a:ext cx="5781177" cy="46800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4012" y="1736392"/>
            <a:ext cx="5781179" cy="4680000"/>
          </a:xfrm>
          <a:prstGeom prst="rect">
            <a:avLst/>
          </a:prstGeom>
        </p:spPr>
      </p:pic>
      <p:sp>
        <p:nvSpPr>
          <p:cNvPr id="7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79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446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8630" y="592988"/>
            <a:ext cx="9685922" cy="45704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28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Результат опытно-методических </a:t>
            </a:r>
            <a:r>
              <a:rPr lang="ru-RU" sz="2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работ: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9376" y="1124744"/>
            <a:ext cx="11466851" cy="5622439"/>
          </a:xfr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Калибровка проводилась на площадке Государственных Стандартных Образцов.</a:t>
            </a:r>
          </a:p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 </a:t>
            </a:r>
            <a:r>
              <a:rPr lang="ru-RU" sz="2000" dirty="0"/>
              <a:t>С помощью разработанной оригинальной программы </a:t>
            </a:r>
            <a:r>
              <a:rPr lang="ru-RU" sz="2000" dirty="0" smtClean="0"/>
              <a:t>расчёта </a:t>
            </a:r>
            <a:r>
              <a:rPr lang="ru-RU" sz="2000" dirty="0"/>
              <a:t>гамма-спектров </a:t>
            </a:r>
            <a:r>
              <a:rPr lang="ru-RU" sz="2000" dirty="0" smtClean="0"/>
              <a:t>построены </a:t>
            </a:r>
            <a:r>
              <a:rPr lang="ru-RU" sz="2000" dirty="0"/>
              <a:t>карты гамма-полей участка и зависимости активности радионуклидов по профилям съемки.</a:t>
            </a:r>
          </a:p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На </a:t>
            </a:r>
            <a:r>
              <a:rPr lang="ru-RU" sz="2000" dirty="0"/>
              <a:t>территории полигонного участка выявлены </a:t>
            </a:r>
            <a:r>
              <a:rPr lang="ru-RU" sz="2000" dirty="0" smtClean="0"/>
              <a:t>высококонтрастные </a:t>
            </a:r>
            <a:r>
              <a:rPr lang="ru-RU" sz="2000" dirty="0"/>
              <a:t>аномалии радиоактивного фона в каналах тория и </a:t>
            </a:r>
            <a:r>
              <a:rPr lang="ru-RU" sz="2000" dirty="0" smtClean="0"/>
              <a:t>калия. Обнаружены</a:t>
            </a:r>
            <a:r>
              <a:rPr lang="ru-RU" sz="2000" dirty="0"/>
              <a:t>, несмотря на незначительное содержание, аномалии в канале урана.</a:t>
            </a:r>
          </a:p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 Расположение выявленных аномалий хорошо коррелирует со схемой геологического строения участка, полученными другими геофизическими методами.</a:t>
            </a:r>
          </a:p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Установлено</a:t>
            </a:r>
            <a:r>
              <a:rPr lang="ru-RU" sz="2000" dirty="0"/>
              <a:t>, что при </a:t>
            </a:r>
            <a:r>
              <a:rPr lang="ru-RU" sz="2000" dirty="0" smtClean="0"/>
              <a:t>меньшем в полтора раза </a:t>
            </a:r>
            <a:r>
              <a:rPr lang="ru-RU" sz="2000" dirty="0"/>
              <a:t>весе </a:t>
            </a:r>
            <a:r>
              <a:rPr lang="ru-RU" sz="2000" dirty="0" smtClean="0"/>
              <a:t>кристалла </a:t>
            </a:r>
            <a:r>
              <a:rPr lang="en-US" sz="2000" dirty="0" smtClean="0"/>
              <a:t>BGO</a:t>
            </a:r>
            <a:r>
              <a:rPr lang="ru-RU" sz="2000" dirty="0" smtClean="0"/>
              <a:t>, </a:t>
            </a:r>
            <a:r>
              <a:rPr lang="ru-RU" sz="2000" dirty="0"/>
              <a:t>разработанный спектрометр имеет </a:t>
            </a:r>
            <a:r>
              <a:rPr lang="ru-RU" sz="2000" dirty="0" smtClean="0"/>
              <a:t>преимущество, даже в компоновке двумя детекторами, в </a:t>
            </a:r>
            <a:r>
              <a:rPr lang="ru-RU" sz="2000" dirty="0"/>
              <a:t>эффективности поглощения перед спектрометрами со стандартным кристаллом </a:t>
            </a:r>
            <a:r>
              <a:rPr lang="ru-RU" sz="2000" dirty="0" err="1"/>
              <a:t>NaI</a:t>
            </a:r>
            <a:r>
              <a:rPr lang="ru-RU" sz="2000" dirty="0" smtClean="0"/>
              <a:t>.</a:t>
            </a:r>
          </a:p>
          <a:p>
            <a:pPr marL="342900" indent="-342900" algn="just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Следующая итерация прибора предполагает увеличение возможности сбора гамма-квантов в 4 раза при увеличении веса прибора на 25%.</a:t>
            </a:r>
            <a:endParaRPr lang="ru-RU" sz="2000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80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7994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352928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anose="02020603050405020304" pitchFamily="18" charset="0"/>
              </a:rPr>
              <a:t>Радиовысотомер 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БВС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437" y="977696"/>
            <a:ext cx="11089232" cy="5638403"/>
          </a:xfrm>
        </p:spPr>
        <p:txBody>
          <a:bodyPr wrap="square">
            <a:spAutoFit/>
          </a:bodyPr>
          <a:lstStyle/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140460" algn="l"/>
              </a:tabLst>
            </a:pPr>
            <a:r>
              <a:rPr lang="ru-RU" sz="2200" dirty="0" smtClean="0">
                <a:ea typeface="Times New Roman" panose="02020603050405020304" pitchFamily="18" charset="0"/>
              </a:rPr>
              <a:t>Система </a:t>
            </a:r>
            <a:r>
              <a:rPr lang="ru-RU" sz="2200" dirty="0">
                <a:ea typeface="Times New Roman" panose="02020603050405020304" pitchFamily="18" charset="0"/>
              </a:rPr>
              <a:t>способна одновременно измерять высоту над земной поверхностью и </a:t>
            </a:r>
            <a:r>
              <a:rPr lang="ru-RU" sz="2200" dirty="0" smtClean="0">
                <a:ea typeface="Times New Roman" panose="02020603050405020304" pitchFamily="18" charset="0"/>
              </a:rPr>
              <a:t>верхней кромкой </a:t>
            </a:r>
            <a:r>
              <a:rPr lang="ru-RU" sz="2200" dirty="0">
                <a:ea typeface="Times New Roman" panose="02020603050405020304" pitchFamily="18" charset="0"/>
              </a:rPr>
              <a:t>растительности.</a:t>
            </a:r>
          </a:p>
          <a:p>
            <a:pPr marL="0" lvl="1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140460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Технические характеристики</a:t>
            </a:r>
            <a:r>
              <a:rPr lang="en-US" sz="2200" dirty="0">
                <a:ea typeface="Times New Roman" panose="02020603050405020304" pitchFamily="18" charset="0"/>
              </a:rPr>
              <a:t>: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погрешность измерения, не более 0.5 м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частота выдачи данных, не менее 25 Гц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интерфейс </a:t>
            </a:r>
            <a:r>
              <a:rPr lang="en-US" sz="2200" dirty="0">
                <a:ea typeface="Times New Roman" panose="02020603050405020304" pitchFamily="18" charset="0"/>
              </a:rPr>
              <a:t>SPL</a:t>
            </a:r>
            <a:endParaRPr lang="ru-RU" sz="2200" dirty="0">
              <a:ea typeface="Times New Roman" panose="02020603050405020304" pitchFamily="18" charset="0"/>
            </a:endParaRP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д</a:t>
            </a:r>
            <a:r>
              <a:rPr lang="ru-RU" sz="2200" dirty="0" smtClean="0">
                <a:ea typeface="Times New Roman" panose="02020603050405020304" pitchFamily="18" charset="0"/>
              </a:rPr>
              <a:t>иапазон </a:t>
            </a:r>
            <a:r>
              <a:rPr lang="ru-RU" sz="2200" dirty="0">
                <a:ea typeface="Times New Roman" panose="02020603050405020304" pitchFamily="18" charset="0"/>
              </a:rPr>
              <a:t>измерения высот, от 1 м до 60 м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напряжение питания 3.3 В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суммарная вместе с </a:t>
            </a:r>
            <a:r>
              <a:rPr lang="en-US" sz="2200" dirty="0">
                <a:ea typeface="Times New Roman" panose="02020603050405020304" pitchFamily="18" charset="0"/>
              </a:rPr>
              <a:t>GNSS </a:t>
            </a:r>
            <a:r>
              <a:rPr lang="ru-RU" sz="2200" dirty="0">
                <a:ea typeface="Times New Roman" panose="02020603050405020304" pitchFamily="18" charset="0"/>
              </a:rPr>
              <a:t>потребляемая мощность, не более 10 Вт</a:t>
            </a:r>
          </a:p>
          <a:p>
            <a:pPr marL="357188" lvl="1" indent="-357188" algn="just">
              <a:lnSpc>
                <a:spcPct val="100000"/>
              </a:lnSpc>
              <a:spcBef>
                <a:spcPts val="0"/>
              </a:spcBef>
              <a:buFontTx/>
              <a:buChar char="-"/>
              <a:tabLst>
                <a:tab pos="357188" algn="l"/>
                <a:tab pos="1139825" algn="l"/>
              </a:tabLst>
            </a:pPr>
            <a:r>
              <a:rPr lang="ru-RU" sz="2200" dirty="0">
                <a:ea typeface="Times New Roman" panose="02020603050405020304" pitchFamily="18" charset="0"/>
              </a:rPr>
              <a:t>общая вместе с </a:t>
            </a:r>
            <a:r>
              <a:rPr lang="en-US" sz="2200" dirty="0">
                <a:ea typeface="Times New Roman" panose="02020603050405020304" pitchFamily="18" charset="0"/>
              </a:rPr>
              <a:t>GNSS </a:t>
            </a:r>
            <a:r>
              <a:rPr lang="ru-RU" sz="2200" dirty="0">
                <a:ea typeface="Times New Roman" panose="02020603050405020304" pitchFamily="18" charset="0"/>
              </a:rPr>
              <a:t>масса, не более 0.75 кг</a:t>
            </a:r>
            <a:r>
              <a:rPr lang="ru-RU" sz="2200" dirty="0" smtClean="0">
                <a:ea typeface="Times New Roman" panose="02020603050405020304" pitchFamily="18" charset="0"/>
              </a:rPr>
              <a:t>.</a:t>
            </a:r>
          </a:p>
          <a:p>
            <a:pPr marL="0" lvl="1" indent="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1140460" algn="l"/>
              </a:tabLst>
            </a:pPr>
            <a:r>
              <a:rPr lang="ru-RU" sz="2200" b="1" dirty="0" smtClean="0">
                <a:ea typeface="Times New Roman" panose="02020603050405020304" pitchFamily="18" charset="0"/>
              </a:rPr>
              <a:t>Без использования радиовысотомера затруднена интерпретация магнитометрических данных, данных газовой съемки и практически невозможна качественная интерпретация гамма-спектрометрических данных, требующих знания расстояния до земной поверхности и состав биоты: деревья и их видовой состав, наличие кустарников, заболоченность др.</a:t>
            </a:r>
            <a:r>
              <a:rPr lang="ru-RU" sz="2200" dirty="0" smtClean="0">
                <a:ea typeface="Times New Roman" panose="02020603050405020304" pitchFamily="18" charset="0"/>
              </a:rPr>
              <a:t>  </a:t>
            </a:r>
            <a:endParaRPr lang="ru-RU" sz="2200" dirty="0">
              <a:ea typeface="Times New Roman" panose="02020603050405020304" pitchFamily="18" charset="0"/>
            </a:endParaRPr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726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75166"/>
            <a:ext cx="9217024" cy="665586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AA63-D7E8-4785-8F4F-29386FB1529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1005707" cy="50405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anose="02020603050405020304" pitchFamily="18" charset="0"/>
              </a:rPr>
              <a:t>Схема программных продуктов. Третий этап</a:t>
            </a:r>
            <a:endParaRPr lang="ru-RU" sz="36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t="963" r="7721" b="7971"/>
          <a:stretch/>
        </p:blipFill>
        <p:spPr bwMode="auto">
          <a:xfrm>
            <a:off x="2495600" y="836712"/>
            <a:ext cx="6840760" cy="5981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43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580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78" y="260648"/>
            <a:ext cx="11137237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anose="02020603050405020304" pitchFamily="18" charset="0"/>
              </a:rPr>
              <a:t>Первичная обработка данных</a:t>
            </a:r>
            <a:endParaRPr lang="ru-RU" sz="36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9" y="2381686"/>
            <a:ext cx="10465163" cy="43596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2793" y="1052736"/>
            <a:ext cx="1056117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 smtClean="0"/>
              <a:t>Программа </a:t>
            </a:r>
            <a:r>
              <a:rPr lang="en-US" sz="2000" b="1" dirty="0"/>
              <a:t>GeoField </a:t>
            </a:r>
            <a:endParaRPr lang="ru-RU" sz="2000" b="1" dirty="0"/>
          </a:p>
          <a:p>
            <a:pPr>
              <a:spcAft>
                <a:spcPts val="600"/>
              </a:spcAft>
            </a:pPr>
            <a:r>
              <a:rPr lang="ru-RU" sz="2000" b="1" dirty="0" smtClean="0"/>
              <a:t>Назначение</a:t>
            </a:r>
            <a:r>
              <a:rPr lang="en-US" sz="2000" dirty="0" smtClean="0"/>
              <a:t>: </a:t>
            </a:r>
            <a:r>
              <a:rPr lang="ru-RU" sz="2000" dirty="0" smtClean="0"/>
              <a:t>чтения </a:t>
            </a:r>
            <a:r>
              <a:rPr lang="ru-RU" sz="2000" dirty="0"/>
              <a:t>данных с АЦП </a:t>
            </a:r>
            <a:r>
              <a:rPr lang="ru-RU" sz="2000" dirty="0" smtClean="0"/>
              <a:t>и их визуализация, нормализация </a:t>
            </a:r>
            <a:r>
              <a:rPr lang="ru-RU" sz="2000" dirty="0"/>
              <a:t>осей магнитометра и сохранения данных для дальнейшей </a:t>
            </a:r>
            <a:r>
              <a:rPr lang="ru-RU" sz="2000" dirty="0" smtClean="0"/>
              <a:t>обработки</a:t>
            </a:r>
            <a:endParaRPr lang="ru-RU" sz="2000" dirty="0"/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44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9236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179" y="38296"/>
            <a:ext cx="11378472" cy="1089529"/>
          </a:xfr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+mn-lt"/>
              </a:rPr>
              <a:t>Адаптивное прореживание данных и оценка точности измерений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1661" r="8808" b="5857"/>
          <a:stretch/>
        </p:blipFill>
        <p:spPr bwMode="auto">
          <a:xfrm>
            <a:off x="143339" y="1412776"/>
            <a:ext cx="4224469" cy="2404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11587" r="7991" b="5957"/>
          <a:stretch/>
        </p:blipFill>
        <p:spPr bwMode="auto">
          <a:xfrm>
            <a:off x="149691" y="4077072"/>
            <a:ext cx="4233499" cy="254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68722" y="1999891"/>
            <a:ext cx="1072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Порог</a:t>
            </a:r>
            <a:br>
              <a:rPr lang="ru-RU" b="1" dirty="0" smtClean="0"/>
            </a:br>
            <a:r>
              <a:rPr lang="ru-RU" b="1" dirty="0" smtClean="0"/>
              <a:t>точности</a:t>
            </a:r>
            <a:br>
              <a:rPr lang="ru-RU" b="1" dirty="0" smtClean="0"/>
            </a:br>
            <a:r>
              <a:rPr lang="ru-RU" b="1" dirty="0" smtClean="0"/>
              <a:t>2 </a:t>
            </a:r>
            <a:r>
              <a:rPr lang="ru-RU" b="1" dirty="0" err="1" smtClean="0"/>
              <a:t>нТл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42625" y="4725144"/>
            <a:ext cx="1072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Порог</a:t>
            </a:r>
            <a:br>
              <a:rPr lang="ru-RU" b="1" dirty="0" smtClean="0"/>
            </a:br>
            <a:r>
              <a:rPr lang="ru-RU" b="1" dirty="0" smtClean="0"/>
              <a:t>точности</a:t>
            </a:r>
            <a:br>
              <a:rPr lang="ru-RU" b="1" dirty="0" smtClean="0"/>
            </a:br>
            <a:r>
              <a:rPr lang="ru-RU" b="1" dirty="0" smtClean="0"/>
              <a:t>0.5 </a:t>
            </a:r>
            <a:r>
              <a:rPr lang="ru-RU" b="1" dirty="0" err="1" smtClean="0"/>
              <a:t>нТл</a:t>
            </a:r>
            <a:endParaRPr lang="en-US" b="1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1974640" y="4401108"/>
            <a:ext cx="9022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04930" y="4154597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90 м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112776" y="149058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90 м</a:t>
            </a:r>
            <a:endParaRPr lang="en-US" sz="1200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967541" y="1707160"/>
            <a:ext cx="90220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780191" y="5301208"/>
            <a:ext cx="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9403" y="5384250"/>
            <a:ext cx="637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0.5 </a:t>
            </a:r>
            <a:r>
              <a:rPr lang="ru-RU" sz="1200" dirty="0" err="1" smtClean="0"/>
              <a:t>нТл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19403" y="2634010"/>
            <a:ext cx="637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0.5 </a:t>
            </a:r>
            <a:r>
              <a:rPr lang="ru-RU" sz="1200" dirty="0" err="1" smtClean="0"/>
              <a:t>нТл</a:t>
            </a:r>
            <a:endParaRPr lang="en-US" sz="12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792863" y="2556438"/>
            <a:ext cx="0" cy="5760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t="11226" r="38108" b="292"/>
          <a:stretch/>
        </p:blipFill>
        <p:spPr bwMode="auto">
          <a:xfrm>
            <a:off x="6165914" y="3212977"/>
            <a:ext cx="5786737" cy="3456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Стрелка вниз 28"/>
          <p:cNvSpPr/>
          <p:nvPr/>
        </p:nvSpPr>
        <p:spPr>
          <a:xfrm rot="10800000">
            <a:off x="10364819" y="3789040"/>
            <a:ext cx="192021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828614" y="4869160"/>
            <a:ext cx="107240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Оценка</a:t>
            </a:r>
            <a:br>
              <a:rPr lang="ru-RU" b="1" dirty="0" smtClean="0"/>
            </a:br>
            <a:r>
              <a:rPr lang="ru-RU" b="1" dirty="0" smtClean="0"/>
              <a:t>точности</a:t>
            </a:r>
            <a:br>
              <a:rPr lang="ru-RU" b="1" dirty="0" smtClean="0"/>
            </a:br>
            <a:r>
              <a:rPr lang="en-US" b="1" dirty="0" smtClean="0"/>
              <a:t>~ 1.1</a:t>
            </a:r>
            <a:r>
              <a:rPr lang="ru-RU" b="1" dirty="0" smtClean="0"/>
              <a:t> </a:t>
            </a:r>
            <a:r>
              <a:rPr lang="ru-RU" b="1" dirty="0" err="1" smtClean="0"/>
              <a:t>нТл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9844" y="1194314"/>
            <a:ext cx="524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Прореживание с заданными шагом и с заданной  </a:t>
            </a:r>
          </a:p>
          <a:p>
            <a:r>
              <a:rPr lang="ru-RU" b="1" dirty="0" smtClean="0"/>
              <a:t>точностью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99989" y="1764457"/>
            <a:ext cx="4804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Заданная высокая точность аппроксимации </a:t>
            </a:r>
            <a:br>
              <a:rPr lang="ru-RU" b="1" dirty="0" smtClean="0"/>
            </a:br>
            <a:r>
              <a:rPr lang="ru-RU" b="1" dirty="0" smtClean="0"/>
              <a:t>приводит к уменьшению шага прореживания</a:t>
            </a:r>
            <a:endParaRPr lang="en-US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4304813" y="2410788"/>
            <a:ext cx="1755767" cy="1722147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367808" y="1612081"/>
            <a:ext cx="534587" cy="304751"/>
          </a:xfrm>
          <a:prstGeom prst="straightConnector1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-5400000">
            <a:off x="4620072" y="4722966"/>
            <a:ext cx="27758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 smtClean="0"/>
              <a:t>Нормированный шаг прореживания</a:t>
            </a:r>
            <a:endParaRPr lang="en-US" sz="1300" dirty="0"/>
          </a:p>
        </p:txBody>
      </p:sp>
      <p:sp>
        <p:nvSpPr>
          <p:cNvPr id="31" name="TextBox 30"/>
          <p:cNvSpPr txBox="1"/>
          <p:nvPr/>
        </p:nvSpPr>
        <p:spPr>
          <a:xfrm>
            <a:off x="5927245" y="2600056"/>
            <a:ext cx="4761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Зависимость шага прореживания от точности</a:t>
            </a:r>
          </a:p>
          <a:p>
            <a:r>
              <a:rPr lang="ru-RU" b="1" dirty="0" smtClean="0"/>
              <a:t> дает оценку точности измерений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2255574" y="302132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∆L= 5 </a:t>
            </a:r>
            <a:r>
              <a:rPr lang="ru-RU" dirty="0" smtClean="0"/>
              <a:t>м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639617" y="588777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∆L</a:t>
            </a:r>
            <a:r>
              <a:rPr lang="en-US" dirty="0"/>
              <a:t>&lt;</a:t>
            </a:r>
            <a:r>
              <a:rPr lang="en-US" dirty="0" smtClean="0"/>
              <a:t> 5 </a:t>
            </a:r>
            <a:r>
              <a:rPr lang="ru-RU" dirty="0" smtClean="0"/>
              <a:t>м</a:t>
            </a:r>
            <a:endParaRPr lang="en-US" dirty="0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1824221" y="2950348"/>
            <a:ext cx="25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10800000">
            <a:off x="2196523" y="2956699"/>
            <a:ext cx="2595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42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632" y="278328"/>
            <a:ext cx="11137237" cy="70609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+mn-lt"/>
                <a:cs typeface="Times New Roman" panose="02020603050405020304" pitchFamily="18" charset="0"/>
              </a:rPr>
              <a:t>Решения прямой и обратной задач</a:t>
            </a:r>
            <a:endParaRPr lang="ru-RU" sz="36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5400" y="1124446"/>
            <a:ext cx="11233248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b="1" dirty="0" smtClean="0"/>
              <a:t> </a:t>
            </a:r>
            <a:r>
              <a:rPr lang="ru-RU" sz="2400" b="1" dirty="0"/>
              <a:t>Программное </a:t>
            </a:r>
            <a:r>
              <a:rPr lang="ru-RU" sz="2400" b="1" dirty="0" smtClean="0"/>
              <a:t>обеспечение</a:t>
            </a:r>
          </a:p>
          <a:p>
            <a:pPr>
              <a:lnSpc>
                <a:spcPct val="110000"/>
              </a:lnSpc>
            </a:pPr>
            <a:endParaRPr lang="en-US" sz="1200" b="1" dirty="0" smtClean="0"/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ru-RU" sz="2000" dirty="0" smtClean="0"/>
              <a:t>Программа чтения </a:t>
            </a:r>
            <a:r>
              <a:rPr lang="ru-RU" sz="2000" dirty="0"/>
              <a:t>данных с АЦП и их </a:t>
            </a:r>
            <a:r>
              <a:rPr lang="ru-RU" sz="2000" dirty="0" smtClean="0"/>
              <a:t>визуализации, первичной обработки, нормализации осей магнитометра </a:t>
            </a:r>
            <a:r>
              <a:rPr lang="ru-RU" sz="2000" dirty="0"/>
              <a:t>и сохранения </a:t>
            </a:r>
            <a:r>
              <a:rPr lang="en-US" sz="2000" dirty="0" smtClean="0"/>
              <a:t>“</a:t>
            </a:r>
            <a:r>
              <a:rPr lang="en-US" sz="2000" dirty="0" smtClean="0">
                <a:solidFill>
                  <a:srgbClr val="0070C0"/>
                </a:solidFill>
              </a:rPr>
              <a:t>GeoField</a:t>
            </a:r>
            <a:r>
              <a:rPr lang="ru-RU" sz="2000" dirty="0" smtClean="0"/>
              <a:t>". 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/>
              <a:t>Программа сплайн-аппроксимации неравноточных данных на пространственно неоднородной сетке</a:t>
            </a:r>
            <a:r>
              <a:rPr lang="en-US" sz="2000" dirty="0" smtClean="0"/>
              <a:t> </a:t>
            </a:r>
            <a:r>
              <a:rPr lang="ru-RU" sz="2000" dirty="0" smtClean="0"/>
              <a:t>с пересчетом на другую заданную сетку и вычислением первых и вторых  пространственных производных</a:t>
            </a:r>
            <a:r>
              <a:rPr lang="en-US" sz="2000" dirty="0" smtClean="0"/>
              <a:t> </a:t>
            </a:r>
            <a:r>
              <a:rPr lang="ru-RU" sz="2000" dirty="0" smtClean="0"/>
              <a:t>"</a:t>
            </a:r>
            <a:r>
              <a:rPr lang="ru-RU" sz="2000" dirty="0">
                <a:solidFill>
                  <a:srgbClr val="0070C0"/>
                </a:solidFill>
              </a:rPr>
              <a:t>Magnе</a:t>
            </a:r>
            <a:r>
              <a:rPr lang="en-US" sz="2000" dirty="0" err="1">
                <a:solidFill>
                  <a:srgbClr val="0070C0"/>
                </a:solidFill>
              </a:rPr>
              <a:t>ticFieldViewer</a:t>
            </a:r>
            <a:r>
              <a:rPr lang="ru-RU" sz="2000" dirty="0"/>
              <a:t>". </a:t>
            </a:r>
            <a:r>
              <a:rPr lang="ru-RU" sz="2000" dirty="0" smtClean="0"/>
              <a:t>  </a:t>
            </a:r>
            <a:endParaRPr lang="en-US" sz="2000" dirty="0" smtClean="0"/>
          </a:p>
          <a:p>
            <a:pPr marL="34290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/>
              <a:t>Программа </a:t>
            </a:r>
            <a:r>
              <a:rPr lang="ru-RU" sz="2000" dirty="0"/>
              <a:t>обработки данных аэромагнитной съемки "</a:t>
            </a:r>
            <a:r>
              <a:rPr lang="ru-RU" sz="2000" dirty="0">
                <a:solidFill>
                  <a:srgbClr val="0070C0"/>
                </a:solidFill>
              </a:rPr>
              <a:t>Magn3DVisio</a:t>
            </a:r>
            <a:r>
              <a:rPr lang="ru-RU" sz="2000" dirty="0"/>
              <a:t>". </a:t>
            </a:r>
            <a:endParaRPr lang="ru-RU" sz="2000" dirty="0" smtClean="0"/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Программное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для поиска малоразмерных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подповерхностных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магнитных объектов по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данным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магнитометрических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измерений с БВС: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построение оптимальных схем измерений и устойчивое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решение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обратной задачи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аэромагниторазведки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программ для определения погрешности разновысотных измерений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путём создания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аналитической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модели методом искусственного возмущения измеренного поля (α-версия).</a:t>
            </a:r>
          </a:p>
          <a:p>
            <a:pPr lvl="0" algn="just">
              <a:lnSpc>
                <a:spcPct val="115000"/>
              </a:lnSpc>
            </a:pPr>
            <a:endParaRPr lang="ru-RU" sz="24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ВСЕГО 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11 ПРОГРАММ</a:t>
            </a: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 smtClean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246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76" y="196950"/>
            <a:ext cx="10972800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+mn-lt"/>
              </a:rPr>
              <a:t>Решение обратной задачи, взаимоотношение программных продуктов. Третий этап. </a:t>
            </a:r>
            <a:endParaRPr lang="en-US" sz="3600" b="1" dirty="0">
              <a:latin typeface="+mn-lt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160" b="20949"/>
          <a:stretch/>
        </p:blipFill>
        <p:spPr bwMode="auto">
          <a:xfrm>
            <a:off x="95333" y="980728"/>
            <a:ext cx="7296811" cy="5805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48128" y="1340768"/>
            <a:ext cx="48005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Решение обратной задачи: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 метод взвешенных наименьших квадратов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весовая матрица – обратные величины СКО ошибок измерений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b="1" dirty="0" smtClean="0"/>
              <a:t>Источники оценок ошибок:</a:t>
            </a:r>
            <a:endParaRPr lang="ru-RU" sz="2000" b="1" i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дисперсия данных, вычисляемая при предобработке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СКО измеренных данных относительно аналитической модели всей совокупности 3</a:t>
            </a:r>
            <a:r>
              <a:rPr lang="en-US" sz="2000" dirty="0" smtClean="0"/>
              <a:t>D </a:t>
            </a:r>
            <a:r>
              <a:rPr lang="ru-RU" sz="2000" dirty="0" smtClean="0"/>
              <a:t>измерений</a:t>
            </a:r>
            <a:endParaRPr lang="en-US" sz="2000" dirty="0"/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47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342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500538"/>
            <a:ext cx="11737304" cy="840230"/>
          </a:xfr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atin typeface="+mn-lt"/>
              </a:rPr>
              <a:t>Отзывы на проект «Аэротомография»</a:t>
            </a:r>
            <a:endParaRPr lang="ru-RU" sz="5400" b="1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5400" y="1484785"/>
            <a:ext cx="1036915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апреле 2021г получено 15 отзывов от ведущих предприятий и учреждений: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ФГБУ «Всероссийский геологический институт»;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АО «Геологоразведка»;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ФГБУ «Институт оптики атмосферы им. В.Е. Зуева»;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ФГБУ «Институт минералогии, геохимии и кристаллохимии редких элементов»;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ООО «</a:t>
            </a:r>
            <a:r>
              <a:rPr lang="ru-RU" sz="2000" dirty="0" err="1" smtClean="0"/>
              <a:t>Газпромнефть</a:t>
            </a:r>
            <a:r>
              <a:rPr lang="ru-RU" sz="2000" dirty="0" smtClean="0"/>
              <a:t> НТЦ» и «Институт гидродинамики СО РАН»;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ООО «РН-</a:t>
            </a:r>
            <a:r>
              <a:rPr lang="ru-RU" sz="2000" dirty="0" err="1" smtClean="0"/>
              <a:t>КрасноярскНИПИнефть</a:t>
            </a:r>
            <a:r>
              <a:rPr lang="ru-RU" sz="2000" dirty="0" smtClean="0"/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Томский </a:t>
            </a:r>
            <a:r>
              <a:rPr lang="ru-RU" sz="2000" dirty="0"/>
              <a:t>г</a:t>
            </a:r>
            <a:r>
              <a:rPr lang="ru-RU" sz="2000" dirty="0" smtClean="0"/>
              <a:t>осударственный университет;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Сибирский федеральный университет, Институт горного дела, геологии и </a:t>
            </a:r>
            <a:r>
              <a:rPr lang="ru-RU" sz="2000" dirty="0" err="1" smtClean="0"/>
              <a:t>геотехнологий</a:t>
            </a:r>
            <a:r>
              <a:rPr lang="ru-RU" sz="20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Новосибирский государственный технический университет;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АО НПФ «</a:t>
            </a:r>
            <a:r>
              <a:rPr lang="ru-RU" sz="2000" dirty="0" err="1" smtClean="0"/>
              <a:t>Микран</a:t>
            </a:r>
            <a:r>
              <a:rPr lang="ru-RU" sz="2000" dirty="0" smtClean="0"/>
              <a:t>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АО «Сибирское ПГО»;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ФГБУ « Всероссийский институт минерального сырья»;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ООО «Газпром ВНИИГАЗ»;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/>
              <a:t>Институт физики Земли РАН.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27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1784632" y="6453337"/>
            <a:ext cx="360040" cy="3600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5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Rectangle 35"/>
          <p:cNvSpPr>
            <a:spLocks/>
          </p:cNvSpPr>
          <p:nvPr/>
        </p:nvSpPr>
        <p:spPr bwMode="auto">
          <a:xfrm>
            <a:off x="1055440" y="404064"/>
            <a:ext cx="10405112" cy="120032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Основные технические </a:t>
            </a:r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характеристики магнитометрического канала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  <a:sym typeface="Bebas Neue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287192" y="3292425"/>
            <a:ext cx="1608090" cy="285061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15"/>
              </a:lnSpc>
            </a:pPr>
            <a:r>
              <a:rPr lang="ru-RU" sz="2000" spc="188" dirty="0">
                <a:latin typeface="+mn-lt"/>
                <a:ea typeface="Montserrat Ultra Light" charset="0"/>
                <a:cs typeface="Montserrat Ultra Light" charset="0"/>
                <a:sym typeface="Bebas Neue" charset="0"/>
              </a:rPr>
              <a:t>± 0,20</a:t>
            </a:r>
            <a:endParaRPr lang="en-US" sz="1238" b="1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8" name="Rectangle 54"/>
          <p:cNvSpPr>
            <a:spLocks/>
          </p:cNvSpPr>
          <p:nvPr/>
        </p:nvSpPr>
        <p:spPr bwMode="auto">
          <a:xfrm>
            <a:off x="8257713" y="2387967"/>
            <a:ext cx="1587903" cy="6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1087636">
              <a:lnSpc>
                <a:spcPts val="1515"/>
              </a:lnSpc>
              <a:spcBef>
                <a:spcPct val="20000"/>
              </a:spcBef>
            </a:pPr>
            <a:r>
              <a:rPr lang="ru-RU" sz="1238" b="1" dirty="0">
                <a:ea typeface="Poppins Light" charset="0"/>
                <a:cs typeface="Poppins Light" charset="0"/>
              </a:rPr>
              <a:t>Частота дискретизации,</a:t>
            </a:r>
            <a:endParaRPr lang="en-US" sz="1238" b="1" dirty="0">
              <a:ea typeface="Poppins Light" charset="0"/>
              <a:cs typeface="Poppins Light" charset="0"/>
            </a:endParaRPr>
          </a:p>
          <a:p>
            <a:pPr algn="ctr" defTabSz="1087636">
              <a:lnSpc>
                <a:spcPts val="1515"/>
              </a:lnSpc>
              <a:spcBef>
                <a:spcPct val="20000"/>
              </a:spcBef>
            </a:pPr>
            <a:r>
              <a:rPr lang="ru-RU" sz="1238" b="1" dirty="0">
                <a:ea typeface="Poppins Light" charset="0"/>
                <a:cs typeface="Poppins Light" charset="0"/>
                <a:sym typeface="Bebas Neue" charset="0"/>
              </a:rPr>
              <a:t> кГц</a:t>
            </a:r>
            <a:endParaRPr lang="en-US" sz="1238" b="1" dirty="0">
              <a:ea typeface="Poppins Light" charset="0"/>
              <a:cs typeface="Poppins Light" charset="0"/>
              <a:sym typeface="Bebas Neue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77188" y="2382255"/>
            <a:ext cx="1582696" cy="467097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15"/>
              </a:lnSpc>
            </a:pPr>
            <a:r>
              <a:rPr lang="ru-RU" sz="1238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Чувствительность, не менее, нТл:</a:t>
            </a:r>
            <a:endParaRPr lang="en-US" sz="1238" b="1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10" name="Rectangle 68"/>
          <p:cNvSpPr>
            <a:spLocks/>
          </p:cNvSpPr>
          <p:nvPr/>
        </p:nvSpPr>
        <p:spPr bwMode="auto">
          <a:xfrm>
            <a:off x="2291839" y="3220320"/>
            <a:ext cx="158790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1714957">
              <a:lnSpc>
                <a:spcPts val="2776"/>
              </a:lnSpc>
            </a:pPr>
            <a:r>
              <a:rPr lang="ru-RU" sz="2026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±0.03</a:t>
            </a:r>
            <a:endParaRPr lang="en-US" sz="2026" spc="188" dirty="0">
              <a:solidFill>
                <a:schemeClr val="tx2"/>
              </a:solidFill>
              <a:ea typeface="Montserrat Ultra Light" charset="0"/>
              <a:cs typeface="Montserrat Ultra Light" charset="0"/>
              <a:sym typeface="Bebas Neue" charset="0"/>
            </a:endParaRPr>
          </a:p>
        </p:txBody>
      </p:sp>
      <p:sp>
        <p:nvSpPr>
          <p:cNvPr id="11" name="Rectangle 27"/>
          <p:cNvSpPr/>
          <p:nvPr/>
        </p:nvSpPr>
        <p:spPr>
          <a:xfrm>
            <a:off x="4307380" y="2271375"/>
            <a:ext cx="1587903" cy="1680648"/>
          </a:xfrm>
          <a:prstGeom prst="rect">
            <a:avLst/>
          </a:prstGeom>
          <a:noFill/>
          <a:ln w="76200">
            <a:solidFill>
              <a:srgbClr val="1F497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Rectangle 28"/>
          <p:cNvSpPr/>
          <p:nvPr/>
        </p:nvSpPr>
        <p:spPr>
          <a:xfrm>
            <a:off x="8257713" y="2271375"/>
            <a:ext cx="1587903" cy="1680648"/>
          </a:xfrm>
          <a:prstGeom prst="rect">
            <a:avLst/>
          </a:prstGeom>
          <a:noFill/>
          <a:ln w="57150">
            <a:solidFill>
              <a:srgbClr val="1F497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3" name="Rectangle 29"/>
          <p:cNvSpPr/>
          <p:nvPr/>
        </p:nvSpPr>
        <p:spPr>
          <a:xfrm>
            <a:off x="2291839" y="2271375"/>
            <a:ext cx="1587903" cy="1680648"/>
          </a:xfrm>
          <a:prstGeom prst="rect">
            <a:avLst/>
          </a:prstGeom>
          <a:noFill/>
          <a:ln w="57150">
            <a:solidFill>
              <a:srgbClr val="1F497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282547" y="2318956"/>
            <a:ext cx="1587903" cy="659458"/>
          </a:xfrm>
          <a:prstGeom prst="rect">
            <a:avLst/>
          </a:prstGeom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15"/>
              </a:lnSpc>
            </a:pPr>
            <a:r>
              <a:rPr lang="ru-RU" sz="1238" b="1" dirty="0">
                <a:solidFill>
                  <a:schemeClr val="tx1"/>
                </a:solidFill>
                <a:latin typeface="+mn-lt"/>
                <a:ea typeface="Poppins Light" charset="0"/>
                <a:cs typeface="Poppins Light" charset="0"/>
              </a:rPr>
              <a:t>Динамический диапазон измерений, нТл:</a:t>
            </a:r>
            <a:endParaRPr lang="en-US" sz="1238" b="1" dirty="0">
              <a:solidFill>
                <a:schemeClr val="tx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15" name="Rectangle 32"/>
          <p:cNvSpPr>
            <a:spLocks/>
          </p:cNvSpPr>
          <p:nvPr/>
        </p:nvSpPr>
        <p:spPr bwMode="auto">
          <a:xfrm>
            <a:off x="6579680" y="3105826"/>
            <a:ext cx="1022937" cy="65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1087636">
              <a:lnSpc>
                <a:spcPts val="1515"/>
              </a:lnSpc>
              <a:spcBef>
                <a:spcPct val="20000"/>
              </a:spcBef>
            </a:pPr>
            <a:r>
              <a:rPr lang="ru-RU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20 000</a:t>
            </a:r>
            <a:r>
              <a:rPr lang="en-US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 </a:t>
            </a:r>
            <a:r>
              <a:rPr lang="ru-RU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 </a:t>
            </a:r>
            <a:r>
              <a:rPr lang="en-US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–</a:t>
            </a:r>
            <a:r>
              <a:rPr lang="ru-RU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 </a:t>
            </a:r>
          </a:p>
          <a:p>
            <a:pPr algn="ctr" defTabSz="1087636">
              <a:lnSpc>
                <a:spcPts val="1515"/>
              </a:lnSpc>
              <a:spcBef>
                <a:spcPct val="20000"/>
              </a:spcBef>
            </a:pPr>
            <a:r>
              <a:rPr lang="ru-RU" sz="2000" spc="188" dirty="0">
                <a:solidFill>
                  <a:schemeClr val="tx2"/>
                </a:solidFill>
                <a:ea typeface="Montserrat Ultra Light" charset="0"/>
                <a:cs typeface="Montserrat Ultra Light" charset="0"/>
                <a:sym typeface="Bebas Neue" charset="0"/>
              </a:rPr>
              <a:t>100 000</a:t>
            </a:r>
            <a:endParaRPr lang="en-US" sz="2000" spc="188" dirty="0">
              <a:solidFill>
                <a:schemeClr val="tx2"/>
              </a:solidFill>
              <a:ea typeface="Montserrat Ultra Light" charset="0"/>
              <a:cs typeface="Montserrat Ultra Light" charset="0"/>
              <a:sym typeface="Bebas Neue" charset="0"/>
            </a:endParaRPr>
          </a:p>
        </p:txBody>
      </p:sp>
      <p:sp>
        <p:nvSpPr>
          <p:cNvPr id="16" name="Rectangle 33"/>
          <p:cNvSpPr/>
          <p:nvPr/>
        </p:nvSpPr>
        <p:spPr>
          <a:xfrm>
            <a:off x="6297198" y="2271375"/>
            <a:ext cx="1587903" cy="1680648"/>
          </a:xfrm>
          <a:prstGeom prst="rect">
            <a:avLst/>
          </a:prstGeom>
          <a:noFill/>
          <a:ln w="57150">
            <a:solidFill>
              <a:srgbClr val="1F497D">
                <a:alpha val="9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91838" y="4245560"/>
            <a:ext cx="7553776" cy="1559704"/>
          </a:xfrm>
          <a:prstGeom prst="rect">
            <a:avLst/>
          </a:prstGeom>
          <a:solidFill>
            <a:srgbClr val="1F497D">
              <a:alpha val="90000"/>
            </a:srgbClr>
          </a:solidFill>
        </p:spPr>
        <p:txBody>
          <a:bodyPr vert="horz" wrap="square" lIns="81580" tIns="40790" rIns="81580" bIns="4079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chemeClr val="bg1"/>
              </a:solidFill>
              <a:latin typeface="+mn-lt"/>
              <a:ea typeface="Poppins Light" charset="0"/>
              <a:cs typeface="Poppins Light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="1" dirty="0">
                <a:solidFill>
                  <a:schemeClr val="bg1"/>
                </a:solidFill>
                <a:latin typeface="+mn-lt"/>
                <a:ea typeface="Poppins Light" charset="0"/>
                <a:cs typeface="Poppins Light" charset="0"/>
              </a:rPr>
              <a:t>Преимущества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bg1"/>
                </a:solidFill>
                <a:latin typeface="+mn-lt"/>
                <a:ea typeface="Poppins Light" charset="0"/>
                <a:cs typeface="Poppins Light" charset="0"/>
              </a:rPr>
              <a:t>Действующая система повышает производительность магнитной съёмки, снижая её себестоимость, а также позволяет выполнять съёмку практически любого масштаба в труднодоступных условиях при отсутствии инфраструктуры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bg1"/>
              </a:solidFill>
              <a:latin typeface="+mn-lt"/>
              <a:ea typeface="Poppins Light" charset="0"/>
              <a:cs typeface="Poppins Light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07380" y="2354732"/>
            <a:ext cx="1587901" cy="854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38" b="1" dirty="0">
                <a:solidFill>
                  <a:prstClr val="black"/>
                </a:solidFill>
                <a:ea typeface="Poppins Light" charset="0"/>
                <a:cs typeface="Poppins Light" charset="0"/>
              </a:rPr>
              <a:t>Уровень магнитных </a:t>
            </a:r>
          </a:p>
          <a:p>
            <a:pPr algn="ctr"/>
            <a:r>
              <a:rPr lang="ru-RU" sz="1238" b="1" dirty="0">
                <a:solidFill>
                  <a:prstClr val="black"/>
                </a:solidFill>
                <a:ea typeface="Poppins Light" charset="0"/>
                <a:cs typeface="Poppins Light" charset="0"/>
              </a:rPr>
              <a:t>шумов системы </a:t>
            </a:r>
          </a:p>
          <a:p>
            <a:pPr algn="ctr"/>
            <a:r>
              <a:rPr lang="ru-RU" sz="1238" b="1" dirty="0">
                <a:solidFill>
                  <a:prstClr val="black"/>
                </a:solidFill>
                <a:ea typeface="Poppins Light" charset="0"/>
                <a:cs typeface="Poppins Light" charset="0"/>
              </a:rPr>
              <a:t>на носителе, </a:t>
            </a:r>
          </a:p>
          <a:p>
            <a:pPr algn="ctr"/>
            <a:r>
              <a:rPr lang="ru-RU" sz="1238" b="1" dirty="0">
                <a:solidFill>
                  <a:prstClr val="black"/>
                </a:solidFill>
                <a:ea typeface="Poppins Light" charset="0"/>
                <a:cs typeface="Poppins Light" charset="0"/>
              </a:rPr>
              <a:t>не более, нТл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87016" y="3094518"/>
            <a:ext cx="1440159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26" spc="188" dirty="0">
                <a:solidFill>
                  <a:srgbClr val="1F497D"/>
                </a:solidFill>
                <a:ea typeface="Montserrat Ultra Light" charset="0"/>
                <a:cs typeface="Montserrat Ultra Light" charset="0"/>
                <a:sym typeface="Bebas Neue" charset="0"/>
              </a:rPr>
              <a:t>  1,5-3,0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9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03" y="-1"/>
            <a:ext cx="2466179" cy="3410445"/>
          </a:xfrm>
          <a:prstGeom prst="rect">
            <a:avLst/>
          </a:prstGeom>
        </p:spPr>
      </p:pic>
      <p:pic>
        <p:nvPicPr>
          <p:cNvPr id="4" name="Рисунок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4876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764" y="0"/>
            <a:ext cx="232052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154" y="0"/>
            <a:ext cx="2667468" cy="34104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9353" y="3482642"/>
            <a:ext cx="2289069" cy="3281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415" y="3482642"/>
            <a:ext cx="2466179" cy="33705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428" y="3482642"/>
            <a:ext cx="2462719" cy="33358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47" y="3482642"/>
            <a:ext cx="2452109" cy="29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6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2542317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317" y="-1"/>
            <a:ext cx="2494830" cy="3429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429000"/>
            <a:ext cx="2450856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317" y="3581471"/>
            <a:ext cx="2494830" cy="3124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8743" y="19600"/>
            <a:ext cx="2542317" cy="34188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1060" y="38507"/>
            <a:ext cx="2562063" cy="3399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3497436"/>
            <a:ext cx="2414225" cy="32921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865" y="3438453"/>
            <a:ext cx="242641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" cy="3462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0"/>
            <a:ext cx="2258291" cy="3402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692" y="160961"/>
            <a:ext cx="2582152" cy="1073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402820"/>
            <a:ext cx="2286000" cy="3531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000878"/>
            <a:ext cx="2334491" cy="29337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09950"/>
            <a:ext cx="2521527" cy="3548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236" y="3463368"/>
            <a:ext cx="2618509" cy="3394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2771" y="160961"/>
            <a:ext cx="2962657" cy="320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5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 preferRelativeResize="0">
            <a:picLocks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93" y="-45737"/>
            <a:ext cx="12031133" cy="978729"/>
          </a:xfr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+mn-lt"/>
                <a:ea typeface="+mn-ea"/>
                <a:cs typeface="Times New Roman" panose="02020603050405020304" pitchFamily="18" charset="0"/>
              </a:rPr>
              <a:t>Геомагнитные исследования с БВС мире. </a:t>
            </a:r>
            <a:br>
              <a:rPr lang="ru-RU" sz="3200" b="1" dirty="0">
                <a:latin typeface="+mn-lt"/>
                <a:ea typeface="+mn-ea"/>
                <a:cs typeface="Times New Roman" panose="02020603050405020304" pitchFamily="18" charset="0"/>
              </a:rPr>
            </a:br>
            <a:r>
              <a:rPr lang="ru-RU" sz="3200" b="1" dirty="0">
                <a:latin typeface="+mn-lt"/>
                <a:ea typeface="+mn-ea"/>
                <a:cs typeface="Times New Roman" panose="02020603050405020304" pitchFamily="18" charset="0"/>
              </a:rPr>
              <a:t>Сравнение с проектом </a:t>
            </a:r>
            <a:r>
              <a:rPr lang="ru-RU" sz="3200" b="1" dirty="0" smtClean="0">
                <a:latin typeface="+mn-lt"/>
                <a:ea typeface="+mn-ea"/>
                <a:cs typeface="Times New Roman" panose="02020603050405020304" pitchFamily="18" charset="0"/>
              </a:rPr>
              <a:t>АЭРОТОМОГРАФИЯ</a:t>
            </a:r>
            <a:endParaRPr lang="ru-RU" sz="3200" b="1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193" y="932992"/>
            <a:ext cx="11282141" cy="4389920"/>
          </a:xfr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/>
                </a:solidFill>
              </a:rPr>
              <a:t>Разбор последних работ зарубежных исследователей показывает, что: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Ни одной командой не достигнуты шумовые характеристики, сопоставимые с шумами в проекте АЭРОТОМОГРАФИЯ;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Ни одной командой не поставлена задача </a:t>
            </a:r>
            <a:r>
              <a:rPr lang="ru-RU" b="1" dirty="0" smtClean="0">
                <a:solidFill>
                  <a:schemeClr val="tx1"/>
                </a:solidFill>
              </a:rPr>
              <a:t>создания </a:t>
            </a:r>
            <a:r>
              <a:rPr lang="ru-RU" b="1" dirty="0">
                <a:solidFill>
                  <a:schemeClr val="tx1"/>
                </a:solidFill>
              </a:rPr>
              <a:t>высокоплотной матрицы данных магнитной индукции:</a:t>
            </a:r>
          </a:p>
          <a:p>
            <a:pPr marL="285750" indent="-285750" algn="just">
              <a:buFontTx/>
              <a:buChar char="-"/>
            </a:pPr>
            <a:r>
              <a:rPr lang="ru-RU" b="1" dirty="0">
                <a:solidFill>
                  <a:schemeClr val="tx1"/>
                </a:solidFill>
              </a:rPr>
              <a:t>Ни одна команда </a:t>
            </a:r>
            <a:r>
              <a:rPr lang="ru-RU" b="1" dirty="0" smtClean="0">
                <a:solidFill>
                  <a:schemeClr val="tx1"/>
                </a:solidFill>
              </a:rPr>
              <a:t>исследователей </a:t>
            </a:r>
            <a:r>
              <a:rPr lang="ru-RU" b="1" dirty="0">
                <a:solidFill>
                  <a:schemeClr val="tx1"/>
                </a:solidFill>
              </a:rPr>
              <a:t>не пытается описать поле в </a:t>
            </a:r>
            <a:r>
              <a:rPr lang="ru-RU" b="1" dirty="0" err="1">
                <a:solidFill>
                  <a:schemeClr val="tx1"/>
                </a:solidFill>
              </a:rPr>
              <a:t>томографическом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формате и получить новые крайне информативные </a:t>
            </a:r>
            <a:r>
              <a:rPr lang="ru-RU" b="1" dirty="0" err="1" smtClean="0">
                <a:solidFill>
                  <a:schemeClr val="tx1"/>
                </a:solidFill>
              </a:rPr>
              <a:t>деривативы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Многие команды вернулись к применению феррозондов, но никто не может строить карты физических векторов.</a:t>
            </a:r>
            <a:endParaRPr lang="ru-RU" b="1" dirty="0">
              <a:solidFill>
                <a:schemeClr val="tx1"/>
              </a:solidFill>
            </a:endParaRPr>
          </a:p>
          <a:p>
            <a:pPr algn="just"/>
            <a:r>
              <a:rPr lang="ru-RU" b="1" dirty="0">
                <a:solidFill>
                  <a:srgbClr val="FF0000"/>
                </a:solidFill>
              </a:rPr>
              <a:t>По всем направлениям </a:t>
            </a:r>
            <a:r>
              <a:rPr lang="ru-RU" b="1" dirty="0" smtClean="0">
                <a:solidFill>
                  <a:srgbClr val="FF0000"/>
                </a:solidFill>
              </a:rPr>
              <a:t>магнитометрические </a:t>
            </a:r>
            <a:r>
              <a:rPr lang="ru-RU" b="1" dirty="0">
                <a:solidFill>
                  <a:srgbClr val="FF0000"/>
                </a:solidFill>
              </a:rPr>
              <a:t>исследования команды проекта АЭРОТОМОРАФИЯ имеют несомненный приоритет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sz="3200" dirty="0" smtClean="0">
              <a:solidFill>
                <a:schemeClr val="tx1"/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806517" y="6440364"/>
            <a:ext cx="327212" cy="334392"/>
          </a:xfrm>
        </p:spPr>
        <p:txBody>
          <a:bodyPr/>
          <a:lstStyle/>
          <a:p>
            <a:r>
              <a:rPr lang="ru-RU" sz="1100" dirty="0" smtClean="0">
                <a:solidFill>
                  <a:schemeClr val="bg1"/>
                </a:solidFill>
              </a:rPr>
              <a:t>56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97"/>
            <a:ext cx="12281338" cy="6936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376" y="1430778"/>
            <a:ext cx="11352584" cy="257428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>
                <a:latin typeface="+mn-lt"/>
              </a:rPr>
              <a:t>1</a:t>
            </a:r>
            <a:r>
              <a:rPr lang="ru-RU" sz="2200" dirty="0">
                <a:latin typeface="+mn-lt"/>
              </a:rPr>
              <a:t>. Все исследователи видят очень серьезную потребность в создании гамма-спектрометров для БВС легкого </a:t>
            </a:r>
            <a:r>
              <a:rPr lang="ru-RU" sz="2200" dirty="0" smtClean="0">
                <a:latin typeface="+mn-lt"/>
              </a:rPr>
              <a:t>класса.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2. Все исследования показывают, что применение стандартных систем  регистрации гамма-квантов весом до 2 кг не дают желательной точности измерения.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3. Коллимационный эффект разработанного оборудования резко повышает возможности локализации источников гамма-квантов, чего нет ни в одной разработке в мировой практике.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4. Как правило, речь может идти о возможности радиометрической, а не гамма-спектрометрической съёмки.</a:t>
            </a:r>
            <a:br>
              <a:rPr lang="ru-RU" sz="2200" dirty="0" smtClean="0">
                <a:latin typeface="+mn-lt"/>
              </a:rPr>
            </a:br>
            <a:r>
              <a:rPr lang="ru-RU" sz="2200" dirty="0" smtClean="0">
                <a:latin typeface="+mn-lt"/>
              </a:rPr>
              <a:t>5. Достоверно о работе российских команд, кроме А. Паршина и </a:t>
            </a:r>
            <a:r>
              <a:rPr lang="ru-RU" sz="2200" dirty="0" err="1" smtClean="0">
                <a:latin typeface="+mn-lt"/>
              </a:rPr>
              <a:t>др</a:t>
            </a:r>
            <a:r>
              <a:rPr lang="ru-RU" sz="2200" dirty="0" smtClean="0">
                <a:latin typeface="+mn-lt"/>
              </a:rPr>
              <a:t> ничего не известно. </a:t>
            </a:r>
            <a:endParaRPr lang="ru-RU" sz="2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352" y="476672"/>
            <a:ext cx="11305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Гамма-спектрометрические исследования с БВС в мире, сравнение с проектом </a:t>
            </a:r>
            <a:r>
              <a:rPr lang="ru-RU" sz="2800" b="1" dirty="0" smtClean="0"/>
              <a:t>АЭРОТОМОГРАФИЯ. Выводы.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0425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28"/>
            <a:ext cx="12281338" cy="69368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12935" y="1147842"/>
            <a:ext cx="7754112" cy="276301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+mn-lt"/>
              </a:rPr>
              <a:t>Метановая съёмка с помощью БВС</a:t>
            </a:r>
            <a:br>
              <a:rPr lang="ru-RU" sz="4400" b="1" dirty="0" smtClean="0">
                <a:latin typeface="+mn-lt"/>
              </a:rPr>
            </a:br>
            <a:r>
              <a:rPr lang="ru-RU" sz="4400" b="1" dirty="0" smtClean="0">
                <a:latin typeface="+mn-lt"/>
              </a:rPr>
              <a:t>Достоверных данных - нет</a:t>
            </a:r>
            <a:endParaRPr lang="ru-RU" sz="4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65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58351"/>
            <a:ext cx="7992888" cy="51244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Итоги</a:t>
            </a:r>
          </a:p>
        </p:txBody>
      </p:sp>
      <p:sp>
        <p:nvSpPr>
          <p:cNvPr id="3" name="TextBox 2"/>
          <p:cNvSpPr txBox="1">
            <a:spLocks noChangeAspect="1"/>
          </p:cNvSpPr>
          <p:nvPr/>
        </p:nvSpPr>
        <p:spPr>
          <a:xfrm>
            <a:off x="138713" y="570798"/>
            <a:ext cx="11645918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ru-RU" b="1" dirty="0"/>
              <a:t>В результате исследовательских и опытно-конструкторских работ создан уникальный превышающий мировые аналоги аэрогеофизический комплекс на базе легких БВС </a:t>
            </a:r>
            <a:r>
              <a:rPr lang="ru-RU" dirty="0"/>
              <a:t>для: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ru-RU" dirty="0"/>
              <a:t>высокочастотного и высокоточного </a:t>
            </a:r>
            <a:r>
              <a:rPr lang="ru-RU" dirty="0" smtClean="0"/>
              <a:t>измерения </a:t>
            </a:r>
            <a:r>
              <a:rPr lang="ru-RU" dirty="0"/>
              <a:t>вектора магнитной </a:t>
            </a:r>
            <a:r>
              <a:rPr lang="ru-RU" dirty="0" smtClean="0"/>
              <a:t>индукции. </a:t>
            </a:r>
            <a:r>
              <a:rPr lang="ru-RU" b="1" dirty="0" smtClean="0"/>
              <a:t>ВПЕРВЫЕ В МИРЕ </a:t>
            </a:r>
            <a:r>
              <a:rPr lang="ru-RU" dirty="0" smtClean="0"/>
              <a:t>появилась возможность построения карт измеренных физических векторов магнитного поля. </a:t>
            </a:r>
            <a:endParaRPr lang="ru-RU" dirty="0"/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ru-RU" dirty="0"/>
              <a:t>разработанное программное обеспечение </a:t>
            </a:r>
            <a:r>
              <a:rPr lang="ru-RU" b="1" dirty="0" smtClean="0"/>
              <a:t>ВПЕРВЫЕ В МИРЕ </a:t>
            </a:r>
            <a:r>
              <a:rPr lang="ru-RU" dirty="0" smtClean="0"/>
              <a:t>позволяет </a:t>
            </a:r>
            <a:r>
              <a:rPr lang="ru-RU" dirty="0"/>
              <a:t>описывать поле в </a:t>
            </a:r>
            <a:r>
              <a:rPr lang="ru-RU" dirty="0" err="1"/>
              <a:t>томографическом</a:t>
            </a:r>
            <a:r>
              <a:rPr lang="ru-RU" dirty="0"/>
              <a:t> </a:t>
            </a:r>
            <a:r>
              <a:rPr lang="ru-RU" dirty="0" smtClean="0"/>
              <a:t>формате и создавать </a:t>
            </a:r>
            <a:r>
              <a:rPr lang="ru-RU" dirty="0" err="1" smtClean="0"/>
              <a:t>деривативы</a:t>
            </a:r>
            <a:r>
              <a:rPr lang="ru-RU" dirty="0" smtClean="0"/>
              <a:t>: любые карты и разрезы магнитного поля, карты любых градиентов, дисперсии и векторов.</a:t>
            </a:r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ru-RU" dirty="0" smtClean="0"/>
              <a:t>высокоточного </a:t>
            </a:r>
            <a:r>
              <a:rPr lang="ru-RU" dirty="0"/>
              <a:t>определения в режиме реального времени содержания </a:t>
            </a:r>
            <a:r>
              <a:rPr lang="ru-RU" dirty="0" smtClean="0"/>
              <a:t>углеводородов</a:t>
            </a:r>
            <a:r>
              <a:rPr lang="ru-RU" b="1" dirty="0" smtClean="0"/>
              <a:t>, ВПЕРВЫЕ В МИРЕ</a:t>
            </a:r>
            <a:r>
              <a:rPr lang="ru-RU" dirty="0" smtClean="0"/>
              <a:t>;</a:t>
            </a:r>
            <a:endParaRPr lang="ru-RU" dirty="0"/>
          </a:p>
          <a:p>
            <a:pPr marL="342900" indent="-342900" algn="just">
              <a:lnSpc>
                <a:spcPct val="125000"/>
              </a:lnSpc>
              <a:buFontTx/>
              <a:buChar char="-"/>
            </a:pPr>
            <a:r>
              <a:rPr lang="ru-RU" dirty="0"/>
              <a:t>быстрого и точного определения </a:t>
            </a:r>
            <a:r>
              <a:rPr lang="ru-RU" dirty="0" smtClean="0"/>
              <a:t>содержания радионуклидов </a:t>
            </a:r>
            <a:r>
              <a:rPr lang="ru-RU" dirty="0"/>
              <a:t>при </a:t>
            </a:r>
            <a:r>
              <a:rPr lang="ru-RU" dirty="0" smtClean="0"/>
              <a:t>малых объёмах </a:t>
            </a:r>
            <a:r>
              <a:rPr lang="ru-RU" dirty="0"/>
              <a:t>датчика</a:t>
            </a:r>
            <a:r>
              <a:rPr lang="ru-RU" dirty="0" smtClean="0"/>
              <a:t>. Достигнуты </a:t>
            </a:r>
            <a:r>
              <a:rPr lang="ru-RU" b="1" dirty="0" smtClean="0"/>
              <a:t>ЛУЧШИЕ В МИРЕ ХАРАКТЕРИСТИКИ</a:t>
            </a:r>
            <a:r>
              <a:rPr lang="ru-RU" dirty="0" smtClean="0"/>
              <a:t>.</a:t>
            </a:r>
            <a:endParaRPr lang="ru-RU" dirty="0"/>
          </a:p>
          <a:p>
            <a:pPr algn="just">
              <a:lnSpc>
                <a:spcPct val="125000"/>
              </a:lnSpc>
            </a:pPr>
            <a:r>
              <a:rPr lang="ru-RU" dirty="0"/>
              <a:t> Разработанное бортовое оборудование позволяет определять с высокой точностью  параметры </a:t>
            </a:r>
            <a:r>
              <a:rPr lang="ru-RU" dirty="0" smtClean="0"/>
              <a:t>полёта</a:t>
            </a:r>
            <a:r>
              <a:rPr lang="ru-RU" dirty="0"/>
              <a:t>, в том числе </a:t>
            </a:r>
            <a:r>
              <a:rPr lang="ru-RU" dirty="0" smtClean="0"/>
              <a:t>его высоту  </a:t>
            </a:r>
            <a:r>
              <a:rPr lang="ru-RU" dirty="0"/>
              <a:t>с помощью </a:t>
            </a:r>
            <a:r>
              <a:rPr lang="ru-RU" b="1" dirty="0" smtClean="0"/>
              <a:t>УНИКАЛЬНОГО  В МИРОВОЙ ПРАКТИКЕ СВЕРХЛЕГКОГО РАДИОВЫСОТОМЕРА.</a:t>
            </a:r>
            <a:endParaRPr lang="ru-RU" b="1" dirty="0"/>
          </a:p>
          <a:p>
            <a:pPr algn="just">
              <a:lnSpc>
                <a:spcPct val="125000"/>
              </a:lnSpc>
            </a:pPr>
            <a:r>
              <a:rPr lang="ru-RU" b="1" dirty="0"/>
              <a:t>Испытания комплекса проведены:</a:t>
            </a:r>
          </a:p>
          <a:p>
            <a:pPr algn="just">
              <a:lnSpc>
                <a:spcPct val="125000"/>
              </a:lnSpc>
            </a:pPr>
            <a:r>
              <a:rPr lang="ru-RU" dirty="0"/>
              <a:t>на объектах разного генезиса: от поиска артефактов, метеоритов и гуманитарного разминирования до поисков коренных, рудных и нерудных, и россыпных </a:t>
            </a:r>
            <a:r>
              <a:rPr lang="ru-RU" dirty="0" smtClean="0"/>
              <a:t>месторождений; в сложных </a:t>
            </a:r>
            <a:r>
              <a:rPr lang="ru-RU" dirty="0"/>
              <a:t>орогенических и природно-климатических </a:t>
            </a:r>
            <a:r>
              <a:rPr lang="ru-RU" dirty="0" smtClean="0"/>
              <a:t>условиях; в </a:t>
            </a:r>
            <a:r>
              <a:rPr lang="ru-RU" dirty="0"/>
              <a:t>условиях </a:t>
            </a:r>
            <a:r>
              <a:rPr lang="ru-RU" dirty="0" smtClean="0"/>
              <a:t>аномально высокой пространственной изменчивости  </a:t>
            </a:r>
            <a:r>
              <a:rPr lang="ru-RU" dirty="0"/>
              <a:t>удалось </a:t>
            </a:r>
            <a:r>
              <a:rPr lang="ru-RU" dirty="0" smtClean="0"/>
              <a:t>обеспечить предельно высокую точность.</a:t>
            </a:r>
          </a:p>
          <a:p>
            <a:pPr algn="just">
              <a:lnSpc>
                <a:spcPct val="125000"/>
              </a:lnSpc>
            </a:pPr>
            <a:r>
              <a:rPr lang="ru-RU" b="1" dirty="0" smtClean="0"/>
              <a:t>Получены отзывы от ведущих предприятий и учреждений.</a:t>
            </a:r>
            <a:endParaRPr lang="ru-RU" b="1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81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487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2650" y="524716"/>
            <a:ext cx="7886700" cy="512448"/>
          </a:xfrm>
        </p:spPr>
        <p:txBody>
          <a:bodyPr vert="horz" wrap="square" lIns="68580" tIns="34290" rIns="68580" bIns="34290" rtlCol="0" anchor="ctr">
            <a:spAutoFit/>
          </a:bodyPr>
          <a:lstStyle/>
          <a:p>
            <a:pPr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Области применения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5480" y="1196752"/>
            <a:ext cx="10153128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Геология (поиск месторождений полезных ископаемых самого разного генезиса).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Экология (поиск скрытых свалок и радиационно опасных участков)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 smtClean="0"/>
              <a:t>Чрезвычайные и катастрофические явления</a:t>
            </a:r>
            <a:endParaRPr lang="ru-RU" sz="2400" b="1" dirty="0"/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Гуманитарное разминирование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Сельское хозяйство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Ядерная безопасность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Археология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Лесное хозяйство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Поиск затерянных сетей и незаконных врезок</a:t>
            </a:r>
          </a:p>
          <a:p>
            <a:pPr marL="628650" indent="-628650">
              <a:spcAft>
                <a:spcPts val="400"/>
              </a:spcAft>
              <a:buFont typeface="+mj-lt"/>
              <a:buAutoNum type="arabicPeriod"/>
            </a:pPr>
            <a:r>
              <a:rPr lang="ru-RU" sz="2400" b="1" dirty="0"/>
              <a:t>Метеорология (подсчет запасов </a:t>
            </a:r>
            <a:r>
              <a:rPr lang="ru-RU" sz="2400" b="1" dirty="0" smtClean="0"/>
              <a:t>снега)</a:t>
            </a:r>
          </a:p>
          <a:p>
            <a:pPr>
              <a:spcAft>
                <a:spcPts val="400"/>
              </a:spcAft>
            </a:pPr>
            <a:r>
              <a:rPr lang="ru-RU" sz="2400" b="1" dirty="0" smtClean="0"/>
              <a:t>         и другие</a:t>
            </a:r>
            <a:endParaRPr lang="ru-RU" sz="2400" b="1" dirty="0"/>
          </a:p>
        </p:txBody>
      </p:sp>
      <p:sp>
        <p:nvSpPr>
          <p:cNvPr id="5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82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1291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sz="1200" dirty="0" smtClean="0"/>
              <a:t>83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79787"/>
            <a:ext cx="9217024" cy="65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Line 5"/>
          <p:cNvSpPr>
            <a:spLocks noChangeShapeType="1"/>
          </p:cNvSpPr>
          <p:nvPr/>
        </p:nvSpPr>
        <p:spPr bwMode="auto">
          <a:xfrm>
            <a:off x="-3688735" y="-65580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/>
          <a:p>
            <a:endParaRPr lang="en-US" sz="675" dirty="0">
              <a:solidFill>
                <a:schemeClr val="tx2"/>
              </a:solidFill>
            </a:endParaRPr>
          </a:p>
        </p:txBody>
      </p:sp>
      <p:sp>
        <p:nvSpPr>
          <p:cNvPr id="45" name="Line 6"/>
          <p:cNvSpPr>
            <a:spLocks noChangeShapeType="1"/>
          </p:cNvSpPr>
          <p:nvPr/>
        </p:nvSpPr>
        <p:spPr bwMode="auto">
          <a:xfrm>
            <a:off x="-3688735" y="-655809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8" tIns="45724" rIns="91448" bIns="45724" numCol="1" anchor="t" anchorCtr="0" compatLnSpc="1">
            <a:prstTxWarp prst="textNoShape">
              <a:avLst/>
            </a:prstTxWarp>
          </a:bodyPr>
          <a:lstStyle/>
          <a:p>
            <a:endParaRPr lang="en-US" sz="675" dirty="0">
              <a:solidFill>
                <a:schemeClr val="tx2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6888088" y="1844824"/>
            <a:ext cx="457856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1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ea typeface="Poppins SemiBold" charset="0"/>
                <a:cs typeface="Poppins SemiBold" charset="0"/>
              </a:rPr>
              <a:t>Сравнение индукции магнитного поля «реального» и наблюденного менее точным, высокочастотным магнитометром по 100 точкам</a:t>
            </a:r>
            <a:endParaRPr lang="en-US" sz="1600" b="1" dirty="0">
              <a:solidFill>
                <a:schemeClr val="tx2"/>
              </a:solidFill>
              <a:ea typeface="Poppins SemiBold" charset="0"/>
              <a:cs typeface="Poppins SemiBold" charset="0"/>
            </a:endParaRPr>
          </a:p>
        </p:txBody>
      </p:sp>
      <p:cxnSp>
        <p:nvCxnSpPr>
          <p:cNvPr id="132" name="Straight Connector 131"/>
          <p:cNvCxnSpPr/>
          <p:nvPr/>
        </p:nvCxnSpPr>
        <p:spPr>
          <a:xfrm>
            <a:off x="6146545" y="2489332"/>
            <a:ext cx="403402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983432" y="1844824"/>
            <a:ext cx="42202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 anchorCtr="1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ea typeface="Poppins SemiBold" charset="0"/>
                <a:cs typeface="Poppins SemiBold" charset="0"/>
              </a:rPr>
              <a:t>Сравнение индукции магнитного поля «реального» и наблюденного высокоточным магнитометром по 8-и точкам</a:t>
            </a:r>
            <a:endParaRPr lang="en-US" sz="1600" b="1" dirty="0">
              <a:solidFill>
                <a:schemeClr val="tx2"/>
              </a:solidFill>
              <a:ea typeface="Poppins SemiBold" charset="0"/>
              <a:cs typeface="Poppins SemiBold" charset="0"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>
            <a:off x="2221221" y="2489332"/>
            <a:ext cx="35814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Rectangle 136"/>
          <p:cNvSpPr>
            <a:spLocks/>
          </p:cNvSpPr>
          <p:nvPr/>
        </p:nvSpPr>
        <p:spPr bwMode="auto">
          <a:xfrm>
            <a:off x="715888" y="328799"/>
            <a:ext cx="10585176" cy="1200329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Высокоточный и</a:t>
            </a:r>
            <a:r>
              <a:rPr lang="en-US" sz="3600" b="1" dirty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высокочастотный магнитометры</a:t>
            </a:r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cs typeface="Times New Roman" panose="02020603050405020304" pitchFamily="18" charset="0"/>
                <a:sym typeface="Bebas Neue" charset="0"/>
              </a:rPr>
              <a:t>сравнение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  <a:sym typeface="Bebas Neue" charset="0"/>
            </a:endParaRPr>
          </a:p>
        </p:txBody>
      </p:sp>
      <p:pic>
        <p:nvPicPr>
          <p:cNvPr id="60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36" y="2636912"/>
            <a:ext cx="4880373" cy="3965038"/>
          </a:xfrm>
          <a:prstGeom prst="rect">
            <a:avLst/>
          </a:prstGeom>
        </p:spPr>
      </p:pic>
      <p:pic>
        <p:nvPicPr>
          <p:cNvPr id="61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2655496"/>
            <a:ext cx="5459123" cy="3939142"/>
          </a:xfrm>
          <a:prstGeom prst="rect">
            <a:avLst/>
          </a:prstGeom>
        </p:spPr>
      </p:pic>
      <p:sp>
        <p:nvSpPr>
          <p:cNvPr id="12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/>
              <a:t>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12599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Юрий\Desktop\pexels-photo-213979.jpe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</p:spPr>
      </p:pic>
      <p:sp>
        <p:nvSpPr>
          <p:cNvPr id="2" name="TextBox 1"/>
          <p:cNvSpPr txBox="1"/>
          <p:nvPr/>
        </p:nvSpPr>
        <p:spPr>
          <a:xfrm>
            <a:off x="551384" y="332655"/>
            <a:ext cx="1152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ea typeface="Montserrat Semi" charset="0"/>
                <a:cs typeface="Montserrat Semi" charset="0"/>
              </a:rPr>
              <a:t>Аэрогеофизическая информационная система и Магнитометр. Полевые испытания. </a:t>
            </a:r>
          </a:p>
        </p:txBody>
      </p:sp>
      <p:sp>
        <p:nvSpPr>
          <p:cNvPr id="7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7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3432" y="2492896"/>
            <a:ext cx="10945216" cy="178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b="1" dirty="0" smtClean="0"/>
              <a:t>В результате многочисленных испытаний на объектах разного генезиса: от поиска артефактов до геологических объектов показана возможность  выделение </a:t>
            </a:r>
            <a:r>
              <a:rPr lang="ru-RU" b="1" dirty="0"/>
              <a:t>аномалий ИМП 1 </a:t>
            </a:r>
            <a:r>
              <a:rPr lang="ru-RU" b="1" dirty="0" err="1"/>
              <a:t>нТл</a:t>
            </a:r>
            <a:r>
              <a:rPr lang="ru-RU" b="1" dirty="0"/>
              <a:t> при промышленных помехах и до 0,1 </a:t>
            </a:r>
            <a:r>
              <a:rPr lang="ru-RU" b="1" dirty="0" err="1"/>
              <a:t>нТл</a:t>
            </a:r>
            <a:r>
              <a:rPr lang="ru-RU" b="1" dirty="0"/>
              <a:t> – без них.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b="1" dirty="0"/>
              <a:t>При перепадах ИМП  10000 </a:t>
            </a:r>
            <a:r>
              <a:rPr lang="ru-RU" b="1" dirty="0" err="1"/>
              <a:t>нТл</a:t>
            </a:r>
            <a:r>
              <a:rPr lang="ru-RU" b="1" dirty="0"/>
              <a:t> измерение с СКО от 0,1 до 10 </a:t>
            </a:r>
            <a:r>
              <a:rPr lang="ru-RU" b="1" dirty="0" err="1"/>
              <a:t>нТл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30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/>
          </p:cNvSpPr>
          <p:nvPr/>
        </p:nvSpPr>
        <p:spPr bwMode="auto">
          <a:xfrm>
            <a:off x="2360258" y="1412776"/>
            <a:ext cx="8352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anchor="ctr" anchorCtr="0">
            <a:spAutoFit/>
          </a:bodyPr>
          <a:lstStyle/>
          <a:p>
            <a:pPr algn="ctr" defTabSz="1714957"/>
            <a:r>
              <a:rPr lang="ru-RU" sz="2400" b="1" spc="188" dirty="0">
                <a:solidFill>
                  <a:schemeClr val="tx2"/>
                </a:solidFill>
                <a:ea typeface="Poppins" charset="0"/>
                <a:cs typeface="Poppins" charset="0"/>
                <a:sym typeface="Bebas Neue" charset="0"/>
              </a:rPr>
              <a:t>Обзорная схема выполненных аэромагнитных работ</a:t>
            </a:r>
            <a:endParaRPr lang="en-US" sz="2400" b="1" spc="188" dirty="0">
              <a:solidFill>
                <a:schemeClr val="tx2"/>
              </a:solidFill>
              <a:ea typeface="Poppins" charset="0"/>
              <a:cs typeface="Poppins" charset="0"/>
              <a:sym typeface="Bebas Neue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1988840"/>
            <a:ext cx="8370276" cy="4608512"/>
          </a:xfrm>
          <a:prstGeom prst="rect">
            <a:avLst/>
          </a:prstGeom>
        </p:spPr>
      </p:pic>
      <p:sp>
        <p:nvSpPr>
          <p:cNvPr id="11" name="Номер слайда 14"/>
          <p:cNvSpPr txBox="1">
            <a:spLocks/>
          </p:cNvSpPr>
          <p:nvPr/>
        </p:nvSpPr>
        <p:spPr>
          <a:xfrm>
            <a:off x="11784632" y="6525344"/>
            <a:ext cx="360040" cy="288032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/>
              <a:t>14</a:t>
            </a:r>
            <a:endParaRPr lang="ru-RU" sz="1200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379753" y="1186563"/>
            <a:ext cx="1532537" cy="1349712"/>
            <a:chOff x="1524000" y="1497302"/>
            <a:chExt cx="1312494" cy="1093319"/>
          </a:xfrm>
        </p:grpSpPr>
        <p:sp>
          <p:nvSpPr>
            <p:cNvPr id="13" name="Freeform 85"/>
            <p:cNvSpPr>
              <a:spLocks/>
            </p:cNvSpPr>
            <p:nvPr/>
          </p:nvSpPr>
          <p:spPr bwMode="auto">
            <a:xfrm>
              <a:off x="1524000" y="1497302"/>
              <a:ext cx="1312494" cy="1093319"/>
            </a:xfrm>
            <a:custGeom>
              <a:avLst/>
              <a:gdLst>
                <a:gd name="T0" fmla="*/ 23 w 290"/>
                <a:gd name="T1" fmla="*/ 178 h 258"/>
                <a:gd name="T2" fmla="*/ 28 w 290"/>
                <a:gd name="T3" fmla="*/ 185 h 258"/>
                <a:gd name="T4" fmla="*/ 45 w 290"/>
                <a:gd name="T5" fmla="*/ 192 h 258"/>
                <a:gd name="T6" fmla="*/ 67 w 290"/>
                <a:gd name="T7" fmla="*/ 202 h 258"/>
                <a:gd name="T8" fmla="*/ 85 w 290"/>
                <a:gd name="T9" fmla="*/ 210 h 258"/>
                <a:gd name="T10" fmla="*/ 97 w 290"/>
                <a:gd name="T11" fmla="*/ 222 h 258"/>
                <a:gd name="T12" fmla="*/ 107 w 290"/>
                <a:gd name="T13" fmla="*/ 223 h 258"/>
                <a:gd name="T14" fmla="*/ 113 w 290"/>
                <a:gd name="T15" fmla="*/ 212 h 258"/>
                <a:gd name="T16" fmla="*/ 133 w 290"/>
                <a:gd name="T17" fmla="*/ 184 h 258"/>
                <a:gd name="T18" fmla="*/ 161 w 290"/>
                <a:gd name="T19" fmla="*/ 129 h 258"/>
                <a:gd name="T20" fmla="*/ 157 w 290"/>
                <a:gd name="T21" fmla="*/ 110 h 258"/>
                <a:gd name="T22" fmla="*/ 158 w 290"/>
                <a:gd name="T23" fmla="*/ 69 h 258"/>
                <a:gd name="T24" fmla="*/ 146 w 290"/>
                <a:gd name="T25" fmla="*/ 51 h 258"/>
                <a:gd name="T26" fmla="*/ 161 w 290"/>
                <a:gd name="T27" fmla="*/ 48 h 258"/>
                <a:gd name="T28" fmla="*/ 166 w 290"/>
                <a:gd name="T29" fmla="*/ 38 h 258"/>
                <a:gd name="T30" fmla="*/ 182 w 290"/>
                <a:gd name="T31" fmla="*/ 37 h 258"/>
                <a:gd name="T32" fmla="*/ 186 w 290"/>
                <a:gd name="T33" fmla="*/ 25 h 258"/>
                <a:gd name="T34" fmla="*/ 198 w 290"/>
                <a:gd name="T35" fmla="*/ 32 h 258"/>
                <a:gd name="T36" fmla="*/ 206 w 290"/>
                <a:gd name="T37" fmla="*/ 32 h 258"/>
                <a:gd name="T38" fmla="*/ 219 w 290"/>
                <a:gd name="T39" fmla="*/ 26 h 258"/>
                <a:gd name="T40" fmla="*/ 232 w 290"/>
                <a:gd name="T41" fmla="*/ 25 h 258"/>
                <a:gd name="T42" fmla="*/ 236 w 290"/>
                <a:gd name="T43" fmla="*/ 13 h 258"/>
                <a:gd name="T44" fmla="*/ 249 w 290"/>
                <a:gd name="T45" fmla="*/ 0 h 258"/>
                <a:gd name="T46" fmla="*/ 250 w 290"/>
                <a:gd name="T47" fmla="*/ 11 h 258"/>
                <a:gd name="T48" fmla="*/ 255 w 290"/>
                <a:gd name="T49" fmla="*/ 23 h 258"/>
                <a:gd name="T50" fmla="*/ 265 w 290"/>
                <a:gd name="T51" fmla="*/ 40 h 258"/>
                <a:gd name="T52" fmla="*/ 273 w 290"/>
                <a:gd name="T53" fmla="*/ 50 h 258"/>
                <a:gd name="T54" fmla="*/ 289 w 290"/>
                <a:gd name="T55" fmla="*/ 59 h 258"/>
                <a:gd name="T56" fmla="*/ 288 w 290"/>
                <a:gd name="T57" fmla="*/ 75 h 258"/>
                <a:gd name="T58" fmla="*/ 265 w 290"/>
                <a:gd name="T59" fmla="*/ 99 h 258"/>
                <a:gd name="T60" fmla="*/ 255 w 290"/>
                <a:gd name="T61" fmla="*/ 114 h 258"/>
                <a:gd name="T62" fmla="*/ 266 w 290"/>
                <a:gd name="T63" fmla="*/ 129 h 258"/>
                <a:gd name="T64" fmla="*/ 252 w 290"/>
                <a:gd name="T65" fmla="*/ 153 h 258"/>
                <a:gd name="T66" fmla="*/ 233 w 290"/>
                <a:gd name="T67" fmla="*/ 170 h 258"/>
                <a:gd name="T68" fmla="*/ 221 w 290"/>
                <a:gd name="T69" fmla="*/ 190 h 258"/>
                <a:gd name="T70" fmla="*/ 195 w 290"/>
                <a:gd name="T71" fmla="*/ 200 h 258"/>
                <a:gd name="T72" fmla="*/ 184 w 290"/>
                <a:gd name="T73" fmla="*/ 208 h 258"/>
                <a:gd name="T74" fmla="*/ 184 w 290"/>
                <a:gd name="T75" fmla="*/ 229 h 258"/>
                <a:gd name="T76" fmla="*/ 182 w 290"/>
                <a:gd name="T77" fmla="*/ 237 h 258"/>
                <a:gd name="T78" fmla="*/ 176 w 290"/>
                <a:gd name="T79" fmla="*/ 246 h 258"/>
                <a:gd name="T80" fmla="*/ 156 w 290"/>
                <a:gd name="T81" fmla="*/ 238 h 258"/>
                <a:gd name="T82" fmla="*/ 122 w 290"/>
                <a:gd name="T83" fmla="*/ 245 h 258"/>
                <a:gd name="T84" fmla="*/ 102 w 290"/>
                <a:gd name="T85" fmla="*/ 257 h 258"/>
                <a:gd name="T86" fmla="*/ 73 w 290"/>
                <a:gd name="T87" fmla="*/ 243 h 258"/>
                <a:gd name="T88" fmla="*/ 58 w 290"/>
                <a:gd name="T89" fmla="*/ 225 h 258"/>
                <a:gd name="T90" fmla="*/ 35 w 290"/>
                <a:gd name="T91" fmla="*/ 219 h 258"/>
                <a:gd name="T92" fmla="*/ 11 w 290"/>
                <a:gd name="T93" fmla="*/ 215 h 258"/>
                <a:gd name="T94" fmla="*/ 0 w 290"/>
                <a:gd name="T95" fmla="*/ 205 h 258"/>
                <a:gd name="T96" fmla="*/ 9 w 290"/>
                <a:gd name="T97" fmla="*/ 191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0" h="258">
                  <a:moveTo>
                    <a:pt x="9" y="191"/>
                  </a:moveTo>
                  <a:cubicBezTo>
                    <a:pt x="23" y="178"/>
                    <a:pt x="23" y="178"/>
                    <a:pt x="23" y="178"/>
                  </a:cubicBezTo>
                  <a:cubicBezTo>
                    <a:pt x="29" y="182"/>
                    <a:pt x="29" y="182"/>
                    <a:pt x="29" y="182"/>
                  </a:cubicBezTo>
                  <a:cubicBezTo>
                    <a:pt x="28" y="185"/>
                    <a:pt x="28" y="185"/>
                    <a:pt x="28" y="185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7" y="202"/>
                    <a:pt x="67" y="202"/>
                    <a:pt x="67" y="202"/>
                  </a:cubicBezTo>
                  <a:cubicBezTo>
                    <a:pt x="77" y="211"/>
                    <a:pt x="77" y="211"/>
                    <a:pt x="77" y="211"/>
                  </a:cubicBezTo>
                  <a:cubicBezTo>
                    <a:pt x="85" y="210"/>
                    <a:pt x="85" y="210"/>
                    <a:pt x="85" y="210"/>
                  </a:cubicBezTo>
                  <a:cubicBezTo>
                    <a:pt x="88" y="221"/>
                    <a:pt x="88" y="221"/>
                    <a:pt x="88" y="221"/>
                  </a:cubicBezTo>
                  <a:cubicBezTo>
                    <a:pt x="97" y="222"/>
                    <a:pt x="97" y="222"/>
                    <a:pt x="97" y="222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7" y="223"/>
                    <a:pt x="107" y="223"/>
                    <a:pt x="107" y="223"/>
                  </a:cubicBezTo>
                  <a:cubicBezTo>
                    <a:pt x="112" y="223"/>
                    <a:pt x="112" y="223"/>
                    <a:pt x="112" y="223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57" y="110"/>
                    <a:pt x="157" y="110"/>
                    <a:pt x="157" y="110"/>
                  </a:cubicBezTo>
                  <a:cubicBezTo>
                    <a:pt x="152" y="78"/>
                    <a:pt x="152" y="78"/>
                    <a:pt x="152" y="78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6" y="51"/>
                    <a:pt x="146" y="51"/>
                    <a:pt x="146" y="51"/>
                  </a:cubicBezTo>
                  <a:cubicBezTo>
                    <a:pt x="154" y="46"/>
                    <a:pt x="154" y="46"/>
                    <a:pt x="154" y="46"/>
                  </a:cubicBezTo>
                  <a:cubicBezTo>
                    <a:pt x="161" y="48"/>
                    <a:pt x="161" y="48"/>
                    <a:pt x="161" y="48"/>
                  </a:cubicBezTo>
                  <a:cubicBezTo>
                    <a:pt x="162" y="39"/>
                    <a:pt x="162" y="39"/>
                    <a:pt x="162" y="39"/>
                  </a:cubicBezTo>
                  <a:cubicBezTo>
                    <a:pt x="166" y="38"/>
                    <a:pt x="166" y="38"/>
                    <a:pt x="166" y="38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82" y="37"/>
                    <a:pt x="182" y="37"/>
                    <a:pt x="182" y="37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98" y="32"/>
                    <a:pt x="198" y="32"/>
                    <a:pt x="198" y="32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6" y="32"/>
                    <a:pt x="206" y="32"/>
                    <a:pt x="206" y="32"/>
                  </a:cubicBezTo>
                  <a:cubicBezTo>
                    <a:pt x="216" y="32"/>
                    <a:pt x="216" y="32"/>
                    <a:pt x="216" y="32"/>
                  </a:cubicBezTo>
                  <a:cubicBezTo>
                    <a:pt x="219" y="26"/>
                    <a:pt x="219" y="26"/>
                    <a:pt x="219" y="26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8" y="25"/>
                    <a:pt x="238" y="25"/>
                    <a:pt x="238" y="25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44" y="6"/>
                    <a:pt x="244" y="6"/>
                    <a:pt x="244" y="6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57" y="4"/>
                    <a:pt x="257" y="4"/>
                    <a:pt x="257" y="4"/>
                  </a:cubicBezTo>
                  <a:cubicBezTo>
                    <a:pt x="250" y="11"/>
                    <a:pt x="250" y="11"/>
                    <a:pt x="250" y="11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55" y="23"/>
                    <a:pt x="255" y="23"/>
                    <a:pt x="255" y="2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65" y="40"/>
                    <a:pt x="265" y="40"/>
                    <a:pt x="265" y="40"/>
                  </a:cubicBezTo>
                  <a:cubicBezTo>
                    <a:pt x="267" y="50"/>
                    <a:pt x="267" y="50"/>
                    <a:pt x="267" y="50"/>
                  </a:cubicBezTo>
                  <a:cubicBezTo>
                    <a:pt x="273" y="50"/>
                    <a:pt x="273" y="50"/>
                    <a:pt x="273" y="50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89" y="59"/>
                    <a:pt x="289" y="59"/>
                    <a:pt x="289" y="59"/>
                  </a:cubicBezTo>
                  <a:cubicBezTo>
                    <a:pt x="290" y="70"/>
                    <a:pt x="290" y="70"/>
                    <a:pt x="290" y="70"/>
                  </a:cubicBezTo>
                  <a:cubicBezTo>
                    <a:pt x="288" y="75"/>
                    <a:pt x="288" y="75"/>
                    <a:pt x="288" y="75"/>
                  </a:cubicBezTo>
                  <a:cubicBezTo>
                    <a:pt x="279" y="77"/>
                    <a:pt x="279" y="77"/>
                    <a:pt x="279" y="77"/>
                  </a:cubicBezTo>
                  <a:cubicBezTo>
                    <a:pt x="265" y="99"/>
                    <a:pt x="265" y="99"/>
                    <a:pt x="265" y="99"/>
                  </a:cubicBezTo>
                  <a:cubicBezTo>
                    <a:pt x="257" y="106"/>
                    <a:pt x="257" y="106"/>
                    <a:pt x="257" y="106"/>
                  </a:cubicBezTo>
                  <a:cubicBezTo>
                    <a:pt x="255" y="114"/>
                    <a:pt x="255" y="114"/>
                    <a:pt x="255" y="114"/>
                  </a:cubicBezTo>
                  <a:cubicBezTo>
                    <a:pt x="261" y="123"/>
                    <a:pt x="261" y="123"/>
                    <a:pt x="261" y="123"/>
                  </a:cubicBezTo>
                  <a:cubicBezTo>
                    <a:pt x="266" y="129"/>
                    <a:pt x="266" y="129"/>
                    <a:pt x="266" y="129"/>
                  </a:cubicBezTo>
                  <a:cubicBezTo>
                    <a:pt x="265" y="139"/>
                    <a:pt x="265" y="139"/>
                    <a:pt x="265" y="139"/>
                  </a:cubicBezTo>
                  <a:cubicBezTo>
                    <a:pt x="252" y="153"/>
                    <a:pt x="252" y="153"/>
                    <a:pt x="252" y="153"/>
                  </a:cubicBezTo>
                  <a:cubicBezTo>
                    <a:pt x="235" y="160"/>
                    <a:pt x="235" y="160"/>
                    <a:pt x="235" y="160"/>
                  </a:cubicBezTo>
                  <a:cubicBezTo>
                    <a:pt x="233" y="170"/>
                    <a:pt x="233" y="170"/>
                    <a:pt x="233" y="170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21" y="190"/>
                    <a:pt x="221" y="190"/>
                    <a:pt x="221" y="190"/>
                  </a:cubicBezTo>
                  <a:cubicBezTo>
                    <a:pt x="209" y="189"/>
                    <a:pt x="209" y="189"/>
                    <a:pt x="209" y="189"/>
                  </a:cubicBezTo>
                  <a:cubicBezTo>
                    <a:pt x="195" y="200"/>
                    <a:pt x="195" y="200"/>
                    <a:pt x="195" y="200"/>
                  </a:cubicBezTo>
                  <a:cubicBezTo>
                    <a:pt x="184" y="200"/>
                    <a:pt x="184" y="200"/>
                    <a:pt x="184" y="200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83" y="214"/>
                    <a:pt x="183" y="214"/>
                    <a:pt x="183" y="214"/>
                  </a:cubicBezTo>
                  <a:cubicBezTo>
                    <a:pt x="184" y="229"/>
                    <a:pt x="184" y="229"/>
                    <a:pt x="184" y="229"/>
                  </a:cubicBezTo>
                  <a:cubicBezTo>
                    <a:pt x="191" y="229"/>
                    <a:pt x="191" y="229"/>
                    <a:pt x="191" y="229"/>
                  </a:cubicBezTo>
                  <a:cubicBezTo>
                    <a:pt x="182" y="237"/>
                    <a:pt x="182" y="237"/>
                    <a:pt x="182" y="237"/>
                  </a:cubicBezTo>
                  <a:cubicBezTo>
                    <a:pt x="181" y="244"/>
                    <a:pt x="181" y="244"/>
                    <a:pt x="181" y="244"/>
                  </a:cubicBezTo>
                  <a:cubicBezTo>
                    <a:pt x="180" y="243"/>
                    <a:pt x="177" y="245"/>
                    <a:pt x="176" y="246"/>
                  </a:cubicBezTo>
                  <a:cubicBezTo>
                    <a:pt x="173" y="247"/>
                    <a:pt x="165" y="248"/>
                    <a:pt x="164" y="244"/>
                  </a:cubicBezTo>
                  <a:cubicBezTo>
                    <a:pt x="164" y="239"/>
                    <a:pt x="159" y="238"/>
                    <a:pt x="156" y="238"/>
                  </a:cubicBezTo>
                  <a:cubicBezTo>
                    <a:pt x="153" y="237"/>
                    <a:pt x="152" y="244"/>
                    <a:pt x="146" y="241"/>
                  </a:cubicBezTo>
                  <a:cubicBezTo>
                    <a:pt x="139" y="237"/>
                    <a:pt x="127" y="243"/>
                    <a:pt x="122" y="245"/>
                  </a:cubicBezTo>
                  <a:cubicBezTo>
                    <a:pt x="117" y="246"/>
                    <a:pt x="115" y="252"/>
                    <a:pt x="112" y="253"/>
                  </a:cubicBezTo>
                  <a:cubicBezTo>
                    <a:pt x="109" y="253"/>
                    <a:pt x="104" y="258"/>
                    <a:pt x="102" y="257"/>
                  </a:cubicBezTo>
                  <a:cubicBezTo>
                    <a:pt x="100" y="257"/>
                    <a:pt x="86" y="254"/>
                    <a:pt x="80" y="251"/>
                  </a:cubicBezTo>
                  <a:cubicBezTo>
                    <a:pt x="74" y="247"/>
                    <a:pt x="74" y="247"/>
                    <a:pt x="73" y="243"/>
                  </a:cubicBezTo>
                  <a:cubicBezTo>
                    <a:pt x="72" y="239"/>
                    <a:pt x="70" y="234"/>
                    <a:pt x="68" y="228"/>
                  </a:cubicBezTo>
                  <a:cubicBezTo>
                    <a:pt x="67" y="223"/>
                    <a:pt x="63" y="225"/>
                    <a:pt x="58" y="225"/>
                  </a:cubicBezTo>
                  <a:cubicBezTo>
                    <a:pt x="52" y="225"/>
                    <a:pt x="48" y="224"/>
                    <a:pt x="47" y="223"/>
                  </a:cubicBezTo>
                  <a:cubicBezTo>
                    <a:pt x="47" y="222"/>
                    <a:pt x="41" y="219"/>
                    <a:pt x="35" y="219"/>
                  </a:cubicBezTo>
                  <a:cubicBezTo>
                    <a:pt x="29" y="220"/>
                    <a:pt x="27" y="220"/>
                    <a:pt x="22" y="219"/>
                  </a:cubicBezTo>
                  <a:cubicBezTo>
                    <a:pt x="16" y="218"/>
                    <a:pt x="15" y="218"/>
                    <a:pt x="11" y="215"/>
                  </a:cubicBezTo>
                  <a:cubicBezTo>
                    <a:pt x="9" y="213"/>
                    <a:pt x="7" y="214"/>
                    <a:pt x="6" y="216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4" y="198"/>
                    <a:pt x="4" y="198"/>
                    <a:pt x="4" y="198"/>
                  </a:cubicBezTo>
                  <a:lnTo>
                    <a:pt x="9" y="191"/>
                  </a:lnTo>
                  <a:close/>
                </a:path>
              </a:pathLst>
            </a:custGeom>
            <a:solidFill>
              <a:srgbClr val="1F497D"/>
            </a:solidFill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34299" tIns="17149" rIns="34299" bIns="17149" numCol="1" anchor="t" anchorCtr="0" compatLnSpc="1">
              <a:prstTxWarp prst="textNoShape">
                <a:avLst/>
              </a:prstTxWarp>
            </a:bodyPr>
            <a:lstStyle/>
            <a:p>
              <a:endParaRPr lang="en-US" sz="675" dirty="0"/>
            </a:p>
          </p:txBody>
        </p:sp>
        <p:sp>
          <p:nvSpPr>
            <p:cNvPr id="14" name="5-конечная звезда 13"/>
            <p:cNvSpPr/>
            <p:nvPr/>
          </p:nvSpPr>
          <p:spPr>
            <a:xfrm>
              <a:off x="1681029" y="2279003"/>
              <a:ext cx="185961" cy="196326"/>
            </a:xfrm>
            <a:prstGeom prst="star5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5"/>
            </a:p>
          </p:txBody>
        </p:sp>
      </p:grpSp>
      <p:sp>
        <p:nvSpPr>
          <p:cNvPr id="15" name="Rectangle 18"/>
          <p:cNvSpPr>
            <a:spLocks/>
          </p:cNvSpPr>
          <p:nvPr/>
        </p:nvSpPr>
        <p:spPr bwMode="auto">
          <a:xfrm>
            <a:off x="1566667" y="229766"/>
            <a:ext cx="9098901" cy="74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anchor="ctr" anchorCtr="0">
            <a:spAutoFit/>
          </a:bodyPr>
          <a:lstStyle/>
          <a:p>
            <a:pPr algn="ctr" defTabSz="1714957">
              <a:lnSpc>
                <a:spcPct val="150000"/>
              </a:lnSpc>
            </a:pPr>
            <a:r>
              <a:rPr lang="ru-RU" sz="3600" b="1" spc="188" dirty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Республика Бурятия, ПАО «</a:t>
            </a:r>
            <a:r>
              <a:rPr lang="ru-RU" sz="3600" b="1" spc="188" dirty="0" err="1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Бурятзолото</a:t>
            </a:r>
            <a:r>
              <a:rPr lang="ru-RU" sz="3600" b="1" spc="188" dirty="0" smtClean="0">
                <a:solidFill>
                  <a:schemeClr val="tx2"/>
                </a:solidFill>
                <a:ea typeface="Montserrat Semi" charset="0"/>
                <a:cs typeface="Montserrat Semi" charset="0"/>
                <a:sym typeface="Bebas Neue" charset="0"/>
              </a:rPr>
              <a:t>»</a:t>
            </a:r>
            <a:endParaRPr lang="en-US" sz="3600" b="1" dirty="0">
              <a:solidFill>
                <a:srgbClr val="002060"/>
              </a:solidFill>
              <a:cs typeface="Times New Roman" panose="02020603050405020304" pitchFamily="18" charset="0"/>
              <a:sym typeface="Bebas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7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6338</TotalTime>
  <Words>2990</Words>
  <Application>Microsoft Office PowerPoint</Application>
  <PresentationFormat>Широкоэкранный</PresentationFormat>
  <Paragraphs>363</Paragraphs>
  <Slides>68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83" baseType="lpstr">
      <vt:lpstr>Arial</vt:lpstr>
      <vt:lpstr>Bebas Neue</vt:lpstr>
      <vt:lpstr>Calibri</vt:lpstr>
      <vt:lpstr>Calibri Light</vt:lpstr>
      <vt:lpstr>Lato Light</vt:lpstr>
      <vt:lpstr>Montserrat Semi</vt:lpstr>
      <vt:lpstr>Montserrat Ultra Light</vt:lpstr>
      <vt:lpstr>Poppins</vt:lpstr>
      <vt:lpstr>Poppins Light</vt:lpstr>
      <vt:lpstr>Poppins Medium</vt:lpstr>
      <vt:lpstr>Poppins SemiBold</vt:lpstr>
      <vt:lpstr>Times New Roman</vt:lpstr>
      <vt:lpstr>Wingdings 3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 вектора магнитной индукции,  совмещенное с картой его модуля</vt:lpstr>
      <vt:lpstr>Поле вектора магнитной индукции  «коллинеарность» = «сингенетичность»</vt:lpstr>
      <vt:lpstr>Презентация PowerPoint</vt:lpstr>
      <vt:lpstr>Презентация PowerPoint</vt:lpstr>
      <vt:lpstr>Презентация PowerPoint</vt:lpstr>
      <vt:lpstr>Презентация PowerPoint</vt:lpstr>
      <vt:lpstr>Описание работ</vt:lpstr>
      <vt:lpstr>Модуль ИМП</vt:lpstr>
      <vt:lpstr>Норма градиента ИМП (нТл/м) программа MagnеticFieldViewer</vt:lpstr>
      <vt:lpstr>Производная магнитной индукции по x (±1нТл/м), высота 7 м</vt:lpstr>
      <vt:lpstr>Производная модуля ИМП по z (±1нТл/м),  высота 7 м программа MagnеticFieldViewer</vt:lpstr>
      <vt:lpstr>Горизонтальная компонента градиента модуля ИМП (вектор), подложка — распределение модуля ИМП  Курган 1, высота 5 м программа MagnеticFieldViewer</vt:lpstr>
      <vt:lpstr>Горизонтальная компонента градиента модуля ИМП (вектор) Курган 1, высота 5 м программа MagnеticFieldViewer (обведены некоторые вторичные центры магнитной массы)</vt:lpstr>
      <vt:lpstr>Алтайский край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Технические характеристики прибора</vt:lpstr>
      <vt:lpstr>Презентация PowerPoint</vt:lpstr>
      <vt:lpstr>Эффект коллимации регистрации гамма-квантов в разработанном гамма-спектрометре (черная линия) по сравнению со стандартными кристаллами (красная линия). По оси ординат – эффективность регистрации гамма-квантов, по оси абсцисс – расстояние от источника в метрах.</vt:lpstr>
      <vt:lpstr>Гамма-спектрометр для БВС.  Испытание в полетных условиях</vt:lpstr>
      <vt:lpstr>Гамма-спектрометр для БВС. Опытные полевые работы</vt:lpstr>
      <vt:lpstr>Сравнение данных, полученные с помощью разработанного аэрогамма-спектрометра (слева) и наземной съёмки ТПУ с использованием стандартного оборудования (справа), Ербинский некк</vt:lpstr>
      <vt:lpstr>Коэффициент корреляции между данными, полученными с помощью разработанного гамма-спектрометра и данными стандартной наземной съёмки</vt:lpstr>
      <vt:lpstr>Презентация PowerPoint</vt:lpstr>
      <vt:lpstr>Коэффициент корреляции между данными, полученными гамма-спектрометром и стандартной наземной съёмкой</vt:lpstr>
      <vt:lpstr>Презентация PowerPoint</vt:lpstr>
      <vt:lpstr>Коэффициент корреляции между данными, полученными с помощью гамма-спектрометра и стандартной наземной съёмки</vt:lpstr>
      <vt:lpstr>Сравнительная точечная (30 сек) наземная съёмка по профилю с помощью аэрогамма-спектрометра (объем кристаллов BGO 2х0,076 л, около 1 кг) и гамма-спектрометра МКСП-01 (объем кристалла NaI 0,4 л, около 1,5 кг) </vt:lpstr>
      <vt:lpstr>Результат опытно-методических работ:</vt:lpstr>
      <vt:lpstr>Радиовысотомер БВС</vt:lpstr>
      <vt:lpstr>Презентация PowerPoint</vt:lpstr>
      <vt:lpstr>Схема программных продуктов. Третий этап</vt:lpstr>
      <vt:lpstr>Первичная обработка данных</vt:lpstr>
      <vt:lpstr>Адаптивное прореживание данных и оценка точности измерений</vt:lpstr>
      <vt:lpstr>Решения прямой и обратной задач</vt:lpstr>
      <vt:lpstr>Решение обратной задачи, взаимоотношение программных продуктов. Третий этап. </vt:lpstr>
      <vt:lpstr>Отзывы на проект «Аэротомография»</vt:lpstr>
      <vt:lpstr>Презентация PowerPoint</vt:lpstr>
      <vt:lpstr>Презентация PowerPoint</vt:lpstr>
      <vt:lpstr>Презентация PowerPoint</vt:lpstr>
      <vt:lpstr>Геомагнитные исследования с БВС мире.  Сравнение с проектом АЭРОТОМОГРАФИЯ</vt:lpstr>
      <vt:lpstr>1. Все исследователи видят очень серьезную потребность в создании гамма-спектрометров для БВС легкого класса. 2. Все исследования показывают, что применение стандартных систем  регистрации гамма-квантов весом до 2 кг не дают желательной точности измерения. 3. Коллимационный эффект разработанного оборудования резко повышает возможности локализации источников гамма-квантов, чего нет ни в одной разработке в мировой практике. 4. Как правило, речь может идти о возможности радиометрической, а не гамма-спектрометрической съёмки. 5. Достоверно о работе российских команд, кроме А. Паршина и др ничего не известно. </vt:lpstr>
      <vt:lpstr>Метановая съёмка с помощью БВС Достоверных данных - нет</vt:lpstr>
      <vt:lpstr>Итоги</vt:lpstr>
      <vt:lpstr>Области применения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scana</cp:lastModifiedBy>
  <cp:revision>306</cp:revision>
  <dcterms:created xsi:type="dcterms:W3CDTF">2019-01-25T06:35:36Z</dcterms:created>
  <dcterms:modified xsi:type="dcterms:W3CDTF">2021-05-18T22:34:25Z</dcterms:modified>
</cp:coreProperties>
</file>